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59" r:id="rId2"/>
  </p:sldMasterIdLst>
  <p:notesMasterIdLst>
    <p:notesMasterId r:id="rId36"/>
  </p:notesMasterIdLst>
  <p:handoutMasterIdLst>
    <p:handoutMasterId r:id="rId37"/>
  </p:handoutMasterIdLst>
  <p:sldIdLst>
    <p:sldId id="317" r:id="rId3"/>
    <p:sldId id="259" r:id="rId4"/>
    <p:sldId id="549" r:id="rId5"/>
    <p:sldId id="368" r:id="rId6"/>
    <p:sldId id="393" r:id="rId7"/>
    <p:sldId id="394" r:id="rId8"/>
    <p:sldId id="562" r:id="rId9"/>
    <p:sldId id="593" r:id="rId10"/>
    <p:sldId id="594" r:id="rId11"/>
    <p:sldId id="421" r:id="rId12"/>
    <p:sldId id="397" r:id="rId13"/>
    <p:sldId id="277" r:id="rId14"/>
    <p:sldId id="406" r:id="rId15"/>
    <p:sldId id="401" r:id="rId16"/>
    <p:sldId id="412" r:id="rId17"/>
    <p:sldId id="386" r:id="rId18"/>
    <p:sldId id="407" r:id="rId19"/>
    <p:sldId id="408" r:id="rId20"/>
    <p:sldId id="551" r:id="rId21"/>
    <p:sldId id="569" r:id="rId22"/>
    <p:sldId id="420" r:id="rId23"/>
    <p:sldId id="564" r:id="rId24"/>
    <p:sldId id="592" r:id="rId25"/>
    <p:sldId id="422" r:id="rId26"/>
    <p:sldId id="587" r:id="rId27"/>
    <p:sldId id="588" r:id="rId28"/>
    <p:sldId id="328" r:id="rId29"/>
    <p:sldId id="589" r:id="rId30"/>
    <p:sldId id="590" r:id="rId31"/>
    <p:sldId id="411" r:id="rId32"/>
    <p:sldId id="591" r:id="rId33"/>
    <p:sldId id="261" r:id="rId34"/>
    <p:sldId id="586"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Leah Cooper" initials="LC" lastIdx="8" clrIdx="7"/>
  <p:cmAuthor id="1" name="Ruchi Sachdev" initials="" lastIdx="8" clrIdx="1"/>
  <p:cmAuthor id="8" name="Helen Eastwood" initials="HE" lastIdx="1" clrIdx="8"/>
  <p:cmAuthor id="2" name="Sarah Reusché" initials="" lastIdx="13" clrIdx="2"/>
  <p:cmAuthor id="3" name="Nitin Shankar" initials="" lastIdx="6" clrIdx="3"/>
  <p:cmAuthor id="4" name="Kristen Flathman" initials="" lastIdx="1" clrIdx="4"/>
  <p:cmAuthor id="5" name="Ben Schroeter" initials="" lastIdx="0" clrIdx="5"/>
  <p:cmAuthor id="6" name="Leah Cooper" initials="" lastIdx="17"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492"/>
    <a:srgbClr val="F6EBE7"/>
    <a:srgbClr val="007FA3"/>
    <a:srgbClr val="002A7E"/>
    <a:srgbClr val="0044CC"/>
    <a:srgbClr val="0040C0"/>
    <a:srgbClr val="003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BA450-95C7-47C6-92EA-6D54489ED78F}" v="1" dt="2025-12-08T00:58:02.465"/>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1557" autoAdjust="0"/>
  </p:normalViewPr>
  <p:slideViewPr>
    <p:cSldViewPr snapToGrid="0" snapToObjects="1">
      <p:cViewPr varScale="1">
        <p:scale>
          <a:sx n="97" d="100"/>
          <a:sy n="97" d="100"/>
        </p:scale>
        <p:origin x="201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5" d="100"/>
          <a:sy n="65" d="100"/>
        </p:scale>
        <p:origin x="87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Doherty" userId="c798169c-4e9d-40c7-a5f5-4af3192a3352" providerId="ADAL" clId="{7998E8E8-7EF2-45D9-A206-304098AD2052}"/>
    <pc:docChg chg="modSld">
      <pc:chgData name="Sean Doherty" userId="c798169c-4e9d-40c7-a5f5-4af3192a3352" providerId="ADAL" clId="{7998E8E8-7EF2-45D9-A206-304098AD2052}" dt="2025-12-08T00:58:02.465" v="14"/>
      <pc:docMkLst>
        <pc:docMk/>
      </pc:docMkLst>
      <pc:sldChg chg="modSp mod">
        <pc:chgData name="Sean Doherty" userId="c798169c-4e9d-40c7-a5f5-4af3192a3352" providerId="ADAL" clId="{7998E8E8-7EF2-45D9-A206-304098AD2052}" dt="2025-12-08T00:57:38.969" v="13" actId="20577"/>
        <pc:sldMkLst>
          <pc:docMk/>
          <pc:sldMk cId="1673302912" sldId="593"/>
        </pc:sldMkLst>
        <pc:spChg chg="mod">
          <ac:chgData name="Sean Doherty" userId="c798169c-4e9d-40c7-a5f5-4af3192a3352" providerId="ADAL" clId="{7998E8E8-7EF2-45D9-A206-304098AD2052}" dt="2025-12-08T00:57:38.969" v="13" actId="20577"/>
          <ac:spMkLst>
            <pc:docMk/>
            <pc:sldMk cId="1673302912" sldId="593"/>
            <ac:spMk id="5" creationId="{6A0B4A49-724A-E9D4-385A-AA6319298EC3}"/>
          </ac:spMkLst>
        </pc:spChg>
      </pc:sldChg>
      <pc:sldChg chg="modSp">
        <pc:chgData name="Sean Doherty" userId="c798169c-4e9d-40c7-a5f5-4af3192a3352" providerId="ADAL" clId="{7998E8E8-7EF2-45D9-A206-304098AD2052}" dt="2025-12-08T00:58:02.465" v="14"/>
        <pc:sldMkLst>
          <pc:docMk/>
          <pc:sldMk cId="647548820" sldId="594"/>
        </pc:sldMkLst>
        <pc:spChg chg="mod">
          <ac:chgData name="Sean Doherty" userId="c798169c-4e9d-40c7-a5f5-4af3192a3352" providerId="ADAL" clId="{7998E8E8-7EF2-45D9-A206-304098AD2052}" dt="2025-12-08T00:58:02.465" v="14"/>
          <ac:spMkLst>
            <pc:docMk/>
            <pc:sldMk cId="647548820" sldId="594"/>
            <ac:spMk id="5" creationId="{27815479-B2D3-E87D-A618-556289D1613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12/8/2025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37563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5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DD179D17-3DD5-4F22-BDA6-259265FB8992}" type="slidenum">
              <a:rPr lang="en-GB" smtClean="0"/>
              <a:pPr>
                <a:defRPr/>
              </a:pPr>
              <a:t>20</a:t>
            </a:fld>
            <a:endParaRPr lang="en-GB"/>
          </a:p>
        </p:txBody>
      </p:sp>
    </p:spTree>
    <p:extLst>
      <p:ext uri="{BB962C8B-B14F-4D97-AF65-F5344CB8AC3E}">
        <p14:creationId xmlns:p14="http://schemas.microsoft.com/office/powerpoint/2010/main" val="3839792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B37195E-55C8-4326-8083-C2860DAAB527}" type="slidenum">
              <a:rPr lang="en-AU" altLang="en-US"/>
              <a:t>21</a:t>
            </a:fld>
            <a:endParaRPr lang="en-AU"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extLst>
      <p:ext uri="{BB962C8B-B14F-4D97-AF65-F5344CB8AC3E}">
        <p14:creationId xmlns:p14="http://schemas.microsoft.com/office/powerpoint/2010/main" val="422288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000">
                <a:solidFill>
                  <a:srgbClr val="000000"/>
                </a:solidFill>
                <a:latin typeface="Arial Narrow" panose="020B0606020202030204" pitchFamily="34" charset="0"/>
              </a:defRPr>
            </a:lvl1pPr>
            <a:lvl2pPr marL="687116" indent="-264275" eaLnBrk="0" hangingPunct="0">
              <a:defRPr sz="5000">
                <a:solidFill>
                  <a:srgbClr val="000000"/>
                </a:solidFill>
                <a:latin typeface="Arial Narrow" panose="020B0606020202030204" pitchFamily="34" charset="0"/>
              </a:defRPr>
            </a:lvl2pPr>
            <a:lvl3pPr marL="1057102" indent="-211421" eaLnBrk="0" hangingPunct="0">
              <a:defRPr sz="5000">
                <a:solidFill>
                  <a:srgbClr val="000000"/>
                </a:solidFill>
                <a:latin typeface="Arial Narrow" panose="020B0606020202030204" pitchFamily="34" charset="0"/>
              </a:defRPr>
            </a:lvl3pPr>
            <a:lvl4pPr marL="1479942" indent="-211421" eaLnBrk="0" hangingPunct="0">
              <a:defRPr sz="5000">
                <a:solidFill>
                  <a:srgbClr val="000000"/>
                </a:solidFill>
                <a:latin typeface="Arial Narrow" panose="020B0606020202030204" pitchFamily="34" charset="0"/>
              </a:defRPr>
            </a:lvl4pPr>
            <a:lvl5pPr marL="1902783" indent="-211421" eaLnBrk="0" hangingPunct="0">
              <a:defRPr sz="5000">
                <a:solidFill>
                  <a:srgbClr val="000000"/>
                </a:solidFill>
                <a:latin typeface="Arial Narrow" panose="020B0606020202030204" pitchFamily="34" charset="0"/>
              </a:defRPr>
            </a:lvl5pPr>
            <a:lvl6pPr marL="2325624" indent="-211421" algn="ctr" eaLnBrk="0" fontAlgn="base" hangingPunct="0">
              <a:lnSpc>
                <a:spcPct val="80000"/>
              </a:lnSpc>
              <a:spcBef>
                <a:spcPct val="0"/>
              </a:spcBef>
              <a:spcAft>
                <a:spcPct val="0"/>
              </a:spcAft>
              <a:defRPr sz="5000">
                <a:solidFill>
                  <a:srgbClr val="000000"/>
                </a:solidFill>
                <a:latin typeface="Arial Narrow" panose="020B0606020202030204" pitchFamily="34" charset="0"/>
              </a:defRPr>
            </a:lvl6pPr>
            <a:lvl7pPr marL="2748464" indent="-211421" algn="ctr" eaLnBrk="0" fontAlgn="base" hangingPunct="0">
              <a:lnSpc>
                <a:spcPct val="80000"/>
              </a:lnSpc>
              <a:spcBef>
                <a:spcPct val="0"/>
              </a:spcBef>
              <a:spcAft>
                <a:spcPct val="0"/>
              </a:spcAft>
              <a:defRPr sz="5000">
                <a:solidFill>
                  <a:srgbClr val="000000"/>
                </a:solidFill>
                <a:latin typeface="Arial Narrow" panose="020B0606020202030204" pitchFamily="34" charset="0"/>
              </a:defRPr>
            </a:lvl7pPr>
            <a:lvl8pPr marL="3171306" indent="-211421" algn="ctr" eaLnBrk="0" fontAlgn="base" hangingPunct="0">
              <a:lnSpc>
                <a:spcPct val="80000"/>
              </a:lnSpc>
              <a:spcBef>
                <a:spcPct val="0"/>
              </a:spcBef>
              <a:spcAft>
                <a:spcPct val="0"/>
              </a:spcAft>
              <a:defRPr sz="5000">
                <a:solidFill>
                  <a:srgbClr val="000000"/>
                </a:solidFill>
                <a:latin typeface="Arial Narrow" panose="020B0606020202030204" pitchFamily="34" charset="0"/>
              </a:defRPr>
            </a:lvl8pPr>
            <a:lvl9pPr marL="3594146" indent="-211421" algn="ctr" eaLnBrk="0" fontAlgn="base" hangingPunct="0">
              <a:lnSpc>
                <a:spcPct val="80000"/>
              </a:lnSpc>
              <a:spcBef>
                <a:spcPct val="0"/>
              </a:spcBef>
              <a:spcAft>
                <a:spcPct val="0"/>
              </a:spcAft>
              <a:defRPr sz="5000">
                <a:solidFill>
                  <a:srgbClr val="000000"/>
                </a:solidFill>
                <a:latin typeface="Arial Narrow" panose="020B0606020202030204" pitchFamily="34" charset="0"/>
              </a:defRPr>
            </a:lvl9pPr>
          </a:lstStyle>
          <a:p>
            <a:pPr eaLnBrk="1" hangingPunct="1"/>
            <a:fld id="{696328F3-15AA-4348-B048-5BB1127CA52B}" type="slidenum">
              <a:rPr lang="en-AU" altLang="en-US" sz="1100">
                <a:solidFill>
                  <a:schemeClr val="tx1"/>
                </a:solidFill>
                <a:latin typeface="Arial" panose="020B0604020202020204" pitchFamily="34" charset="0"/>
              </a:rPr>
              <a:pPr eaLnBrk="1" hangingPunct="1"/>
              <a:t>22</a:t>
            </a:fld>
            <a:endParaRPr lang="en-AU" altLang="en-US" sz="1100">
              <a:solidFill>
                <a:schemeClr val="tx1"/>
              </a:solidFill>
              <a:latin typeface="Arial" panose="020B0604020202020204"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800579" y="4442560"/>
            <a:ext cx="4404617" cy="42077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03830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Horizontal axis plots time of adoption of innovation, while vertical axis plots percentage share of all adopters, ranging from 0 to 100 in increments of 25.</a:t>
            </a:r>
            <a:endParaRPr lang="en-NZ"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Graph shows a line which rises with an upward slope, before hitting a plateau. Five points are marked on the line, with vertical and horizontal lines drawn through them to form five sections. </a:t>
            </a:r>
            <a:endParaRPr lang="en-NZ"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five sections represent five classes of consumers and their relative percentage share, shown as follows from bottom to top, and left to right: Innovators: 2.5 per cent; Early adopters: 13.5 per cent; Early mainstream: 34 per cent; Late mainstream: 34 per cent; Lagging adopters: 16 per cent.</a:t>
            </a:r>
            <a:endParaRPr lang="en-NZ"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3907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192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961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649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Vertical axis plots Sales and profits increasing, when moving in upward direction, and Losses and investments, when moving in downward direction. Horizontal axis plots time. </a:t>
            </a: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Four vertical lines divide the graph into five zones which depict five stages of the product life cycle. These five stages are labelled as: Product development, Introduction, Growth, Maturity and Decline, as we move from left to right.</a:t>
            </a:r>
            <a:endParaRPr lang="en-NZ" sz="1800" dirty="0">
              <a:effectLst/>
              <a:latin typeface="Calibri" panose="020F0502020204030204" pitchFamily="34" charset="0"/>
              <a:ea typeface="Calibri" panose="020F0502020204030204" pitchFamily="34" charset="0"/>
            </a:endParaRP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graph plots two curves. The curve representing Profits goes downward into the Losses/investment zone in the Product development stage, reaches a minimum in the Introduction stage, rises up thereafter to reach the horizontal axis in the Growth stage, achieves a peak at the vertical line depicting the meeting point of the Growth and Maturity stages only to decline as it moves towards the right, and finally slopes down to touch the horizontal axis in the last stage, Decline. </a:t>
            </a:r>
            <a:endParaRPr lang="en-NZ" sz="1800" dirty="0">
              <a:effectLst/>
              <a:latin typeface="Calibri" panose="020F0502020204030204" pitchFamily="34" charset="0"/>
              <a:ea typeface="Calibri" panose="020F0502020204030204" pitchFamily="34" charset="0"/>
            </a:endParaRP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second curve representing Sales starts in the second stage, Introduction, and rises steadily, then shows a rapid rise in the Growth stage, reaches a peak and begins to decline in the Maturity stage, and finally slopes down to reach a low point in the Decline stage.</a:t>
            </a:r>
            <a:endParaRPr lang="en-NZ" sz="1800" dirty="0">
              <a:effectLst/>
              <a:latin typeface="Calibri" panose="020F0502020204030204" pitchFamily="34" charset="0"/>
              <a:ea typeface="Calibri" panose="020F0502020204030204" pitchFamily="34" charset="0"/>
            </a:endParaRPr>
          </a:p>
          <a:p>
            <a:endParaRPr lang="en-NZ"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88975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259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defRPr>
            </a:lvl1pPr>
            <a:lvl2pPr marL="687116" indent="-264275">
              <a:spcBef>
                <a:spcPct val="30000"/>
              </a:spcBef>
              <a:defRPr sz="1100">
                <a:solidFill>
                  <a:schemeClr val="tx1"/>
                </a:solidFill>
                <a:latin typeface="Arial" panose="020B0604020202020204" pitchFamily="34" charset="0"/>
              </a:defRPr>
            </a:lvl2pPr>
            <a:lvl3pPr marL="1057102" indent="-211421">
              <a:spcBef>
                <a:spcPct val="30000"/>
              </a:spcBef>
              <a:defRPr sz="1100">
                <a:solidFill>
                  <a:schemeClr val="tx1"/>
                </a:solidFill>
                <a:latin typeface="Arial" panose="020B0604020202020204" pitchFamily="34" charset="0"/>
              </a:defRPr>
            </a:lvl3pPr>
            <a:lvl4pPr marL="1479942" indent="-211421">
              <a:spcBef>
                <a:spcPct val="30000"/>
              </a:spcBef>
              <a:defRPr sz="1100">
                <a:solidFill>
                  <a:schemeClr val="tx1"/>
                </a:solidFill>
                <a:latin typeface="Arial" panose="020B0604020202020204" pitchFamily="34" charset="0"/>
              </a:defRPr>
            </a:lvl4pPr>
            <a:lvl5pPr marL="1902783" indent="-211421">
              <a:spcBef>
                <a:spcPct val="30000"/>
              </a:spcBef>
              <a:defRPr sz="1100">
                <a:solidFill>
                  <a:schemeClr val="tx1"/>
                </a:solidFill>
                <a:latin typeface="Arial" panose="020B0604020202020204" pitchFamily="34" charset="0"/>
              </a:defRPr>
            </a:lvl5pPr>
            <a:lvl6pPr marL="2325624" indent="-211421" eaLnBrk="0" fontAlgn="base" hangingPunct="0">
              <a:spcBef>
                <a:spcPct val="30000"/>
              </a:spcBef>
              <a:spcAft>
                <a:spcPct val="0"/>
              </a:spcAft>
              <a:defRPr sz="1100">
                <a:solidFill>
                  <a:schemeClr val="tx1"/>
                </a:solidFill>
                <a:latin typeface="Arial" panose="020B0604020202020204" pitchFamily="34" charset="0"/>
              </a:defRPr>
            </a:lvl6pPr>
            <a:lvl7pPr marL="2748464" indent="-211421" eaLnBrk="0" fontAlgn="base" hangingPunct="0">
              <a:spcBef>
                <a:spcPct val="30000"/>
              </a:spcBef>
              <a:spcAft>
                <a:spcPct val="0"/>
              </a:spcAft>
              <a:defRPr sz="1100">
                <a:solidFill>
                  <a:schemeClr val="tx1"/>
                </a:solidFill>
                <a:latin typeface="Arial" panose="020B0604020202020204" pitchFamily="34" charset="0"/>
              </a:defRPr>
            </a:lvl7pPr>
            <a:lvl8pPr marL="3171306" indent="-211421" eaLnBrk="0" fontAlgn="base" hangingPunct="0">
              <a:spcBef>
                <a:spcPct val="30000"/>
              </a:spcBef>
              <a:spcAft>
                <a:spcPct val="0"/>
              </a:spcAft>
              <a:defRPr sz="1100">
                <a:solidFill>
                  <a:schemeClr val="tx1"/>
                </a:solidFill>
                <a:latin typeface="Arial" panose="020B0604020202020204" pitchFamily="34" charset="0"/>
              </a:defRPr>
            </a:lvl8pPr>
            <a:lvl9pPr marL="3594146" indent="-211421" eaLnBrk="0" fontAlgn="base" hangingPunct="0">
              <a:spcBef>
                <a:spcPct val="30000"/>
              </a:spcBef>
              <a:spcAft>
                <a:spcPct val="0"/>
              </a:spcAft>
              <a:defRPr sz="1100">
                <a:solidFill>
                  <a:schemeClr val="tx1"/>
                </a:solidFill>
                <a:latin typeface="Arial" panose="020B0604020202020204" pitchFamily="34" charset="0"/>
              </a:defRPr>
            </a:lvl9pPr>
          </a:lstStyle>
          <a:p>
            <a:pPr>
              <a:spcBef>
                <a:spcPct val="0"/>
              </a:spcBef>
            </a:pPr>
            <a:fld id="{A87E923D-D678-48C0-A472-BC2E5DF2093D}" type="slidenum">
              <a:rPr lang="en-AU" altLang="en-US" smtClean="0"/>
              <a:pPr>
                <a:spcBef>
                  <a:spcPct val="0"/>
                </a:spcBef>
              </a:pPr>
              <a:t>29</a:t>
            </a:fld>
            <a:endParaRPr lang="en-AU" alt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800579" y="4442560"/>
            <a:ext cx="4404617" cy="420779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99478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8809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87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90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Diagram shows three concentric circles. The innermost circle is labelled as ‘Core customer value’. </a:t>
            </a: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annulus between the inner circle and outer ring depicts the following five features of ‘Actual product’:</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Features</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Design</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Packaging</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Quality level</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spcAft>
                <a:spcPts val="1000"/>
              </a:spcAft>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Brand name. </a:t>
            </a:r>
            <a:endParaRPr lang="en-NZ" sz="1800" dirty="0">
              <a:effectLst/>
              <a:latin typeface="Calibri" panose="020F0502020204030204" pitchFamily="34" charset="0"/>
              <a:ea typeface="Calibri" panose="020F0502020204030204" pitchFamily="34" charset="0"/>
            </a:endParaRP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outer ring depicts the following four features of ‘Augmented product’:</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After-sale service</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Warranty</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spcAft>
                <a:spcPts val="1000"/>
              </a:spcAft>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Product support</a:t>
            </a:r>
          </a:p>
          <a:p>
            <a:pPr marL="342900" marR="0" lvl="0" indent="-342900" algn="l" defTabSz="457200" rtl="0" eaLnBrk="1" fontAlgn="auto" latinLnBrk="0" hangingPunct="1">
              <a:lnSpc>
                <a:spcPct val="115000"/>
              </a:lnSpc>
              <a:spcBef>
                <a:spcPts val="1800"/>
              </a:spcBef>
              <a:spcAft>
                <a:spcPts val="1000"/>
              </a:spcAft>
              <a:buClrTx/>
              <a:buSzTx/>
              <a:buFont typeface="Symbol" panose="05050102010706020507" pitchFamily="18" charset="2"/>
              <a:buChar char=""/>
              <a:tabLst/>
              <a:defRPr/>
            </a:pPr>
            <a:r>
              <a:rPr lang="en-AU" sz="1800" dirty="0">
                <a:effectLst/>
                <a:latin typeface="Calibri" panose="020F0502020204030204" pitchFamily="34" charset="0"/>
                <a:ea typeface="Times New Roman" panose="02020603050405020304" pitchFamily="18" charset="0"/>
                <a:cs typeface="Calibri" panose="020F0502020204030204" pitchFamily="34" charset="0"/>
              </a:rPr>
              <a:t>Delivery and credit.</a:t>
            </a:r>
            <a:endParaRPr lang="en-NZ"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957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516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47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80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14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four characteristics all point to a circle in the centre labelled as 'Services’.</a:t>
            </a:r>
          </a:p>
          <a:p>
            <a:pPr>
              <a:lnSpc>
                <a:spcPct val="115000"/>
              </a:lnSpc>
              <a:spcBef>
                <a:spcPts val="1800"/>
              </a:spcBef>
              <a:spcAft>
                <a:spcPts val="1000"/>
              </a:spcAft>
            </a:pPr>
            <a:endParaRPr lang="en-AU"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Bef>
                <a:spcPts val="1800"/>
              </a:spcBef>
              <a:spcAft>
                <a:spcPts val="1000"/>
              </a:spcAft>
            </a:pPr>
            <a:r>
              <a:rPr lang="en-AU" sz="1800" dirty="0">
                <a:effectLst/>
                <a:latin typeface="Calibri" panose="020F0502020204030204" pitchFamily="34" charset="0"/>
                <a:ea typeface="Times New Roman" panose="02020603050405020304" pitchFamily="18" charset="0"/>
                <a:cs typeface="Calibri" panose="020F0502020204030204" pitchFamily="34" charset="0"/>
              </a:rPr>
              <a:t>The four characteristics are as follows:</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Intangibility: Services cannot be seen, tasted, felt, heard or smelled before purchase.</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Inseparability: Services cannot be separated from their providers.</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Perishability: Services cannot be stored for later sale or use.</a:t>
            </a:r>
            <a:endParaRPr lang="en-NZ" sz="1800" dirty="0">
              <a:effectLst/>
              <a:latin typeface="Calibri" panose="020F0502020204030204" pitchFamily="34" charset="0"/>
              <a:ea typeface="Calibri" panose="020F0502020204030204" pitchFamily="34" charset="0"/>
            </a:endParaRPr>
          </a:p>
          <a:p>
            <a:pPr marL="342900" lvl="0" indent="-342900">
              <a:lnSpc>
                <a:spcPct val="115000"/>
              </a:lnSpc>
              <a:spcBef>
                <a:spcPts val="1800"/>
              </a:spcBef>
              <a:spcAft>
                <a:spcPts val="1000"/>
              </a:spcAft>
              <a:buFont typeface="Symbol" panose="05050102010706020507" pitchFamily="18" charset="2"/>
              <a:buChar char=""/>
            </a:pPr>
            <a:r>
              <a:rPr lang="en-AU" sz="1800" dirty="0">
                <a:effectLst/>
                <a:latin typeface="Calibri" panose="020F0502020204030204" pitchFamily="34" charset="0"/>
                <a:ea typeface="Times New Roman" panose="02020603050405020304" pitchFamily="18" charset="0"/>
                <a:cs typeface="Calibri" panose="020F0502020204030204" pitchFamily="34" charset="0"/>
              </a:rPr>
              <a:t>Variability: Quality of services depends on who provides them and when, where and how.</a:t>
            </a:r>
            <a:endParaRPr lang="en-NZ" sz="1800" dirty="0">
              <a:effectLst/>
              <a:latin typeface="Calibri" panose="020F0502020204030204" pitchFamily="34" charset="0"/>
              <a:ea typeface="Calibri" panose="020F0502020204030204" pitchFamily="34" charset="0"/>
            </a:endParaRPr>
          </a:p>
          <a:p>
            <a:endParaRPr lang="en-NZ"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922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editable copyright line">
    <p:spTree>
      <p:nvGrpSpPr>
        <p:cNvPr id="1" name="Shape 17"/>
        <p:cNvGrpSpPr/>
        <p:nvPr/>
      </p:nvGrpSpPr>
      <p:grpSpPr>
        <a:xfrm>
          <a:off x="0" y="0"/>
          <a:ext cx="0" cy="0"/>
          <a:chOff x="0" y="0"/>
          <a:chExt cx="0" cy="0"/>
        </a:xfrm>
      </p:grpSpPr>
      <p:sp>
        <p:nvSpPr>
          <p:cNvPr id="18" name="Background"/>
          <p:cNvSpPr/>
          <p:nvPr/>
        </p:nvSpPr>
        <p:spPr>
          <a:xfrm>
            <a:off x="0" y="-9525"/>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1"/>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ubtitle"/>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Copyright line">
            <a:extLst>
              <a:ext uri="{FF2B5EF4-FFF2-40B4-BE49-F238E27FC236}">
                <a16:creationId xmlns:a16="http://schemas.microsoft.com/office/drawing/2014/main" id="{0291B9DA-1DAD-4AB4-94B2-688DFC8B093A}"/>
              </a:ext>
            </a:extLst>
          </p:cNvPr>
          <p:cNvSpPr>
            <a:spLocks noGrp="1"/>
          </p:cNvSpPr>
          <p:nvPr>
            <p:ph type="body" sz="quarter" idx="13"/>
          </p:nvPr>
        </p:nvSpPr>
        <p:spPr>
          <a:xfrm>
            <a:off x="1494693" y="6407662"/>
            <a:ext cx="7194635" cy="334534"/>
          </a:xfrm>
        </p:spPr>
        <p:txBody>
          <a:bodyPr/>
          <a:lstStyle>
            <a:lvl1pPr marL="101600" indent="0" algn="r">
              <a:buNone/>
              <a:defRPr sz="120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endParaRPr lang="en-US" dirty="0"/>
          </a:p>
        </p:txBody>
      </p:sp>
      <p:sp>
        <p:nvSpPr>
          <p:cNvPr id="22"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lide #"/>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401267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3" name="Date">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3" name="Date">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978" y="566928"/>
            <a:ext cx="8373208" cy="552892"/>
          </a:xfrm>
        </p:spPr>
        <p:txBody>
          <a:bodyPr/>
          <a:lstStyle>
            <a:lvl1pPr>
              <a:defRPr baseline="0">
                <a:solidFill>
                  <a:srgbClr val="C00000"/>
                </a:solidFill>
              </a:defRPr>
            </a:lvl1pPr>
          </a:lstStyle>
          <a:p>
            <a:r>
              <a:rPr lang="en-US" dirty="0"/>
              <a:t> Managing the product line</a:t>
            </a:r>
            <a:endParaRPr lang="en-GB" dirty="0"/>
          </a:p>
        </p:txBody>
      </p:sp>
      <p:sp>
        <p:nvSpPr>
          <p:cNvPr id="4" name="Rectangle 11"/>
          <p:cNvSpPr>
            <a:spLocks noGrp="1" noChangeArrowheads="1"/>
          </p:cNvSpPr>
          <p:nvPr>
            <p:ph type="sldNum" sz="quarter" idx="10"/>
          </p:nvPr>
        </p:nvSpPr>
        <p:spPr>
          <a:xfrm>
            <a:off x="8811358" y="6678614"/>
            <a:ext cx="332642" cy="179387"/>
          </a:xfrm>
          <a:prstGeom prst="rect">
            <a:avLst/>
          </a:prstGeom>
          <a:ln/>
        </p:spPr>
        <p:txBody>
          <a:bodyPr/>
          <a:lstStyle>
            <a:lvl1pPr>
              <a:defRPr/>
            </a:lvl1pPr>
          </a:lstStyle>
          <a:p>
            <a:pPr>
              <a:defRPr/>
            </a:pPr>
            <a:fld id="{A38E4037-6637-4F58-A3D6-02D940F5DE4F}" type="slidenum">
              <a:rPr lang="en-GB"/>
              <a:pPr>
                <a:defRPr/>
              </a:pPr>
              <a:t>‹#›</a:t>
            </a:fld>
            <a:endParaRPr lang="en-GB" dirty="0"/>
          </a:p>
        </p:txBody>
      </p:sp>
      <p:sp>
        <p:nvSpPr>
          <p:cNvPr id="5" name="Rectangle 27"/>
          <p:cNvSpPr>
            <a:spLocks noGrp="1" noChangeArrowheads="1"/>
          </p:cNvSpPr>
          <p:nvPr>
            <p:ph type="ftr" sz="quarter" idx="11"/>
          </p:nvPr>
        </p:nvSpPr>
        <p:spPr>
          <a:xfrm>
            <a:off x="385397" y="6697664"/>
            <a:ext cx="8253046" cy="160337"/>
          </a:xfrm>
          <a:prstGeom prst="rect">
            <a:avLst/>
          </a:prstGeom>
          <a:ln/>
        </p:spPr>
        <p:txBody>
          <a:bodyPr/>
          <a:lstStyle>
            <a:lvl1pPr>
              <a:defRPr/>
            </a:lvl1pPr>
          </a:lstStyle>
          <a:p>
            <a:pPr>
              <a:defRPr/>
            </a:pPr>
            <a:r>
              <a:rPr lang="en-AU" dirty="0"/>
              <a:t>Copyright ©2015 Pearson Australia (a division of Pearson Australia Group Pty Ltd) – 9781486002696/Armstrong/Principles of Marketing/6</a:t>
            </a:r>
            <a:r>
              <a:rPr lang="en-AU" baseline="30000" dirty="0"/>
              <a:t>th</a:t>
            </a:r>
            <a:r>
              <a:rPr lang="en-AU" dirty="0"/>
              <a:t> edition</a:t>
            </a:r>
          </a:p>
        </p:txBody>
      </p:sp>
    </p:spTree>
    <p:extLst>
      <p:ext uri="{BB962C8B-B14F-4D97-AF65-F5344CB8AC3E}">
        <p14:creationId xmlns:p14="http://schemas.microsoft.com/office/powerpoint/2010/main" val="2906641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890" y="0"/>
            <a:ext cx="8373208" cy="552892"/>
          </a:xfrm>
        </p:spPr>
        <p:txBody>
          <a:bodyPr/>
          <a:lstStyle>
            <a:lvl1pPr>
              <a:defRPr baseline="0">
                <a:solidFill>
                  <a:srgbClr val="C00000"/>
                </a:solidFill>
              </a:defRPr>
            </a:lvl1pPr>
          </a:lstStyle>
          <a:p>
            <a:r>
              <a:rPr lang="en-US" dirty="0"/>
              <a:t> 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4818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Opener editable copyright line">
    <p:spTree>
      <p:nvGrpSpPr>
        <p:cNvPr id="1" name="Shape 37"/>
        <p:cNvGrpSpPr/>
        <p:nvPr/>
      </p:nvGrpSpPr>
      <p:grpSpPr>
        <a:xfrm>
          <a:off x="0" y="0"/>
          <a:ext cx="0" cy="0"/>
          <a:chOff x="0" y="0"/>
          <a:chExt cx="0" cy="0"/>
        </a:xfrm>
      </p:grpSpPr>
      <p:sp>
        <p:nvSpPr>
          <p:cNvPr id="38" name="Title"/>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ubtitle"/>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Chapter Number"/>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Chapter title"/>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3" name="Book cover">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9" name="Copyright line"/>
          <p:cNvSpPr>
            <a:spLocks noGrp="1"/>
          </p:cNvSpPr>
          <p:nvPr>
            <p:ph type="body" sz="quarter" idx="17" hasCustomPrompt="1"/>
          </p:nvPr>
        </p:nvSpPr>
        <p:spPr>
          <a:xfrm>
            <a:off x="1452563" y="6165850"/>
            <a:ext cx="7234237" cy="509704"/>
          </a:xfrm>
        </p:spPr>
        <p:txBody>
          <a:bodyPr vert="horz"/>
          <a:lstStyle>
            <a:lvl1pPr marL="101600" indent="0" algn="r">
              <a:buNone/>
              <a:defRPr sz="1200">
                <a:latin typeface="Verdana"/>
                <a:cs typeface="Verdana"/>
              </a:defRPr>
            </a:lvl1pPr>
          </a:lstStyle>
          <a:p>
            <a:pPr marL="0" lvl="0">
              <a:spcBef>
                <a:spcPts val="0"/>
              </a:spcBef>
              <a:buClr>
                <a:schemeClr val="lt2"/>
              </a:buClr>
            </a:pPr>
            <a:r>
              <a:rPr lang="en-AU" dirty="0">
                <a:solidFill>
                  <a:schemeClr val="tx1"/>
                </a:solidFill>
                <a:ea typeface="Open Sans"/>
                <a:sym typeface="Open Sans"/>
              </a:rPr>
              <a:t>Copyright © 2021 Pearson Australia (a division of Pearson Australia Group Pty Ltd)</a:t>
            </a:r>
          </a:p>
          <a:p>
            <a:pPr marL="0" lvl="0">
              <a:spcBef>
                <a:spcPts val="0"/>
              </a:spcBef>
              <a:buClr>
                <a:schemeClr val="lt2"/>
              </a:buClr>
            </a:pPr>
            <a:r>
              <a:rPr lang="en-AU" dirty="0">
                <a:solidFill>
                  <a:schemeClr val="tx1"/>
                </a:solidFill>
                <a:ea typeface="Open Sans"/>
                <a:sym typeface="Open Sans"/>
              </a:rPr>
              <a:t>9781488626203/Armstrong/Principles of Marketing, 8e</a:t>
            </a:r>
            <a:endParaRPr lang="en-AU" dirty="0">
              <a:solidFill>
                <a:schemeClr val="tx1"/>
              </a:solidFill>
            </a:endParaRPr>
          </a:p>
          <a:p>
            <a:pPr lvl="0"/>
            <a:endParaRPr lang="en-US" dirty="0"/>
          </a:p>
        </p:txBody>
      </p:sp>
      <p:sp>
        <p:nvSpPr>
          <p:cNvPr id="4" name="Date"/>
          <p:cNvSpPr>
            <a:spLocks noGrp="1"/>
          </p:cNvSpPr>
          <p:nvPr>
            <p:ph type="dt" idx="14"/>
          </p:nvPr>
        </p:nvSpPr>
        <p:spPr/>
        <p:txBody>
          <a:bodyPr/>
          <a:lstStyle/>
          <a:p>
            <a:endParaRPr lang="en-US" dirty="0"/>
          </a:p>
        </p:txBody>
      </p:sp>
      <p:sp>
        <p:nvSpPr>
          <p:cNvPr id="6" name="Slide Number"/>
          <p:cNvSpPr>
            <a:spLocks noGrp="1"/>
          </p:cNvSpPr>
          <p:nvPr>
            <p:ph type="sldNum" idx="16"/>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9555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a:extLst>
              <a:ext uri="{FF2B5EF4-FFF2-40B4-BE49-F238E27FC236}">
                <a16:creationId xmlns:a16="http://schemas.microsoft.com/office/drawing/2014/main" id="{00F45AE3-EB76-41DE-97B2-CFE79B73D3C6}"/>
              </a:ext>
            </a:extLst>
          </p:cNvPr>
          <p:cNvSpPr>
            <a:spLocks noGrp="1"/>
          </p:cNvSpPr>
          <p:nvPr>
            <p:ph sz="quarter" idx="13" hasCustomPrompt="1"/>
          </p:nvPr>
        </p:nvSpPr>
        <p:spPr>
          <a:xfrm>
            <a:off x="457200" y="1441450"/>
            <a:ext cx="8232775" cy="4598988"/>
          </a:xfrm>
        </p:spPr>
        <p:txBody>
          <a:bodyPr/>
          <a:lstStyle>
            <a:lvl1pPr marL="1588" indent="0">
              <a:buNone/>
              <a:defRPr sz="2400"/>
            </a:lvl1pPr>
          </a:lstStyle>
          <a:p>
            <a:pPr lvl="0"/>
            <a:r>
              <a:rPr lang="en-US" dirty="0"/>
              <a:t>Edit Master text styles</a:t>
            </a:r>
          </a:p>
        </p:txBody>
      </p:sp>
      <p:sp>
        <p:nvSpPr>
          <p:cNvPr id="27"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94503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598988"/>
          </a:xfrm>
        </p:spPr>
        <p:txBody>
          <a:bodyPr/>
          <a:lstStyle>
            <a:lvl1pPr marL="360363" indent="-258763">
              <a:defRPr sz="2400"/>
            </a:lvl1pPr>
            <a:lvl2pPr marL="809625" indent="-250825">
              <a:defRPr sz="2400"/>
            </a:lvl2pPr>
            <a:lvl3pPr marL="1260475" indent="-244475">
              <a:defRPr sz="2000"/>
            </a:lvl3pPr>
            <a:lvl4pPr marL="1700213" indent="-227013">
              <a:defRPr sz="2000"/>
            </a:lvl4pPr>
            <a:lvl5pPr marL="2149475" indent="-219075">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Background"/>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ubtitle"/>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Figure number"/>
          <p:cNvSpPr txBox="1">
            <a:spLocks noGrp="1"/>
          </p:cNvSpPr>
          <p:nvPr>
            <p:ph type="title" hasCustomPrompt="1"/>
          </p:nvPr>
        </p:nvSpPr>
        <p:spPr>
          <a:xfrm>
            <a:off x="457200" y="228600"/>
            <a:ext cx="8229600" cy="672657"/>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a:t>
            </a:r>
            <a:endParaRPr dirty="0"/>
          </a:p>
        </p:txBody>
      </p:sp>
      <p:sp>
        <p:nvSpPr>
          <p:cNvPr id="4" name="Figure title"/>
          <p:cNvSpPr>
            <a:spLocks noGrp="1"/>
          </p:cNvSpPr>
          <p:nvPr>
            <p:ph type="body" sz="quarter" idx="14" hasCustomPrompt="1"/>
          </p:nvPr>
        </p:nvSpPr>
        <p:spPr>
          <a:xfrm>
            <a:off x="457200" y="901257"/>
            <a:ext cx="8232775" cy="611631"/>
          </a:xfrm>
        </p:spPr>
        <p:txBody>
          <a:bodyPr vert="horz"/>
          <a:lstStyle>
            <a:lvl1pPr marL="0" indent="0">
              <a:buNone/>
              <a:defRPr sz="2400" b="1">
                <a:solidFill>
                  <a:srgbClr val="007FA3"/>
                </a:solidFill>
              </a:defRPr>
            </a:lvl1pPr>
          </a:lstStyle>
          <a:p>
            <a:pPr lvl="0"/>
            <a:r>
              <a:rPr lang="en-AU" dirty="0"/>
              <a:t>Click to add figure title</a:t>
            </a:r>
          </a:p>
        </p:txBody>
      </p:sp>
      <p:sp>
        <p:nvSpPr>
          <p:cNvPr id="3" name="Picture placeholder">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720546"/>
          </a:xfrm>
        </p:spPr>
        <p:txBody>
          <a:bodyPr/>
          <a:lstStyle/>
          <a:p>
            <a:endParaRPr lang="en-US" dirty="0"/>
          </a:p>
        </p:txBody>
      </p:sp>
      <p:sp>
        <p:nvSpPr>
          <p:cNvPr id="55" name="Figure caption"/>
          <p:cNvSpPr txBox="1">
            <a:spLocks noGrp="1"/>
          </p:cNvSpPr>
          <p:nvPr>
            <p:ph type="body" idx="1" hasCustomPrompt="1"/>
          </p:nvPr>
        </p:nvSpPr>
        <p:spPr>
          <a:xfrm>
            <a:off x="457200" y="5233434"/>
            <a:ext cx="8229600" cy="835904"/>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Figure number and title">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Caption">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5" name="Footer">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
        <p:nvSpPr>
          <p:cNvPr id="3" name="Date">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ection title"/>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Tex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Footer"/>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
        <p:nvSpPr>
          <p:cNvPr id="16" name="Shape 16"/>
          <p:cNvSpPr txBox="1"/>
          <p:nvPr/>
        </p:nvSpPr>
        <p:spPr>
          <a:xfrm>
            <a:off x="1524001" y="6229160"/>
            <a:ext cx="7162799" cy="428656"/>
          </a:xfrm>
          <a:prstGeom prst="rect">
            <a:avLst/>
          </a:prstGeom>
          <a:noFill/>
          <a:ln>
            <a:noFill/>
          </a:ln>
        </p:spPr>
        <p:txBody>
          <a:bodyPr lIns="91425" tIns="45700" rIns="91425" bIns="45700" anchor="t" anchorCtr="0">
            <a:noAutofit/>
          </a:bodyPr>
          <a:lstStyle/>
          <a:p>
            <a:pPr marL="0" lvl="0" algn="r">
              <a:spcBef>
                <a:spcPts val="0"/>
              </a:spcBef>
              <a:buClr>
                <a:schemeClr val="lt2"/>
              </a:buClr>
            </a:pPr>
            <a:endParaRPr lang="en-AU" sz="1200" b="0" i="0" u="none" strike="noStrike" cap="none" dirty="0">
              <a:solidFill>
                <a:schemeClr val="tx1"/>
              </a:solidFill>
              <a:latin typeface="Verdana"/>
              <a:ea typeface="Arial"/>
              <a:cs typeface="Verdana"/>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24916008"/>
      </p:ext>
    </p:extLst>
  </p:cSld>
  <p:clrMap bg1="lt1" tx1="dk1" bg2="dk2" tx2="lt2" accent1="accent1" accent2="accent2" accent3="accent3" accent4="accent4" accent5="accent5" accent6="accent6" hlink="hlink" folHlink="folHlink"/>
  <p:sldLayoutIdLst>
    <p:sldLayoutId id="2147483688"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Text box"/>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Date"/>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lide numbe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Pearson logo"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Copyright line"/>
          <p:cNvSpPr txBox="1"/>
          <p:nvPr/>
        </p:nvSpPr>
        <p:spPr>
          <a:xfrm>
            <a:off x="1524001" y="6280967"/>
            <a:ext cx="7162799" cy="428656"/>
          </a:xfrm>
          <a:prstGeom prst="rect">
            <a:avLst/>
          </a:prstGeom>
          <a:noFill/>
          <a:ln>
            <a:noFill/>
          </a:ln>
        </p:spPr>
        <p:txBody>
          <a:bodyPr lIns="91425" tIns="45700" rIns="91425" bIns="45700" anchor="t" anchorCtr="0">
            <a:noAutofit/>
          </a:bodyPr>
          <a:lstStyle/>
          <a:p>
            <a:pPr marL="0" lvl="0" algn="r">
              <a:spcBef>
                <a:spcPts val="0"/>
              </a:spcBef>
              <a:buClr>
                <a:schemeClr val="lt2"/>
              </a:buClr>
            </a:pPr>
            <a:r>
              <a:rPr lang="en-AU" sz="1200" dirty="0">
                <a:solidFill>
                  <a:schemeClr val="tx1"/>
                </a:solidFill>
                <a:ea typeface="Open Sans"/>
                <a:sym typeface="Open Sans"/>
              </a:rPr>
              <a:t>Copyright © 2021 Pearson Australia (a division of Pearson Australia Group Pty Ltd)</a:t>
            </a:r>
          </a:p>
          <a:p>
            <a:pPr marL="0" lvl="0" algn="r">
              <a:spcBef>
                <a:spcPts val="0"/>
              </a:spcBef>
              <a:buClr>
                <a:schemeClr val="lt2"/>
              </a:buClr>
            </a:pPr>
            <a:r>
              <a:rPr lang="en-AU" sz="1200" dirty="0">
                <a:solidFill>
                  <a:schemeClr val="tx1"/>
                </a:solidFill>
                <a:ea typeface="Open Sans"/>
                <a:sym typeface="Open Sans"/>
              </a:rPr>
              <a:t>9781488626203/Armstrong/Principles of Marketing, 8e</a:t>
            </a:r>
            <a:endParaRPr lang="en-AU" sz="1200" dirty="0">
              <a:solidFill>
                <a:schemeClr val="tx1"/>
              </a:solidFill>
            </a:endParaRPr>
          </a:p>
        </p:txBody>
      </p:sp>
      <p:sp>
        <p:nvSpPr>
          <p:cNvPr id="2" name="Footer">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89" r:id="rId1"/>
    <p:sldLayoutId id="2147483649" r:id="rId2"/>
    <p:sldLayoutId id="2147483664" r:id="rId3"/>
    <p:sldLayoutId id="2147483671" r:id="rId4"/>
    <p:sldLayoutId id="2147483673" r:id="rId5"/>
    <p:sldLayoutId id="2147483655" r:id="rId6"/>
    <p:sldLayoutId id="2147483656" r:id="rId7"/>
    <p:sldLayoutId id="2147483670" r:id="rId8"/>
    <p:sldLayoutId id="2147483669" r:id="rId9"/>
    <p:sldLayoutId id="2147483657" r:id="rId10"/>
    <p:sldLayoutId id="2147483690"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www.google.com.au/url?sa=i&amp;rct=j&amp;q=earring+magic+ken&amp;source=images&amp;cd=&amp;cad=rja&amp;docid=wzVI4wwYaa3vYM&amp;tbnid=fB7BrdortIPSGM:&amp;ved=0CAUQjRw&amp;url=http://www.flickr.com/photos/66211003@N04/6029023395/&amp;ei=4MrcUbn3Ls3GkwX7sIH4Bw&amp;bvm=bv.48705608,d.dGI&amp;psig=AFQjCNHDbhKoK5ehDJ6aF86_xHZucYrJ-w&amp;ust=1373510743332199" TargetMode="External"/><Relationship Id="rId5" Type="http://schemas.openxmlformats.org/officeDocument/2006/relationships/image" Target="../media/image23.jpeg"/><Relationship Id="rId4" Type="http://schemas.openxmlformats.org/officeDocument/2006/relationships/hyperlink" Target="http://www.google.com.au/url?sa=i&amp;rct=j&amp;q=colgate+kitchen+entrees&amp;source=images&amp;cd=&amp;cad=rja&amp;docid=SHG7G1mMQPvrHM&amp;tbnid=FKJuINZo--NWCM:&amp;ved=0CAUQjRw&amp;url=http://gbranding.blogspot.com/2012/05/brand-extension-failure-colgate-kitchen.html&amp;ei=VMncUZDvN4z9lAXajoHgCg&amp;bvm=bv.48705608,d.dGI&amp;psig=AFQjCNE88zAZtnQ8UwmOl7aKJWD_Xxuprg&amp;ust=1373510348266865"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wmf"/><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www.google.com.au/url?sa=i&amp;rct=j&amp;q=&amp;esrc=s&amp;frm=1&amp;source=images&amp;cd=&amp;cad=rja&amp;docid=Aj7AUIgbAStKXM&amp;tbnid=Ke7sdc2KxGXNdM:&amp;ved=0CAUQjRw&amp;url=http://www.philosophy.northwestern.edu/research/MoralandPoliticalPhilosophy.htm&amp;ei=RoctUr_pDs2flQXN6IAY&amp;bvm=bv.51773540,d.dGI&amp;psig=AFQjCNE5ZIxzHDpnPlcgpEUaAYtqWa8p3g&amp;ust=137880181702759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Marketing</a:t>
            </a:r>
          </a:p>
        </p:txBody>
      </p:sp>
      <p:sp>
        <p:nvSpPr>
          <p:cNvPr id="3" name="Sub heading"/>
          <p:cNvSpPr>
            <a:spLocks noGrp="1"/>
          </p:cNvSpPr>
          <p:nvPr>
            <p:ph type="body" idx="1"/>
          </p:nvPr>
        </p:nvSpPr>
        <p:spPr/>
        <p:txBody>
          <a:bodyPr/>
          <a:lstStyle/>
          <a:p>
            <a:r>
              <a:rPr lang="en-US" sz="2400" dirty="0"/>
              <a:t>8</a:t>
            </a:r>
            <a:r>
              <a:rPr lang="en-US" sz="2400" baseline="30000" dirty="0"/>
              <a:t>th</a:t>
            </a:r>
            <a:r>
              <a:rPr lang="en-US" sz="2400" dirty="0"/>
              <a:t> edition</a:t>
            </a:r>
          </a:p>
        </p:txBody>
      </p:sp>
      <p:sp>
        <p:nvSpPr>
          <p:cNvPr id="5" name="Chapter #"/>
          <p:cNvSpPr>
            <a:spLocks noGrp="1"/>
          </p:cNvSpPr>
          <p:nvPr>
            <p:ph type="body" idx="2"/>
          </p:nvPr>
        </p:nvSpPr>
        <p:spPr>
          <a:xfrm>
            <a:off x="4572000" y="1600200"/>
            <a:ext cx="4114800" cy="1600198"/>
          </a:xfrm>
        </p:spPr>
        <p:txBody>
          <a:bodyPr/>
          <a:lstStyle/>
          <a:p>
            <a:r>
              <a:rPr lang="en-US" dirty="0"/>
              <a:t>Chapter 7</a:t>
            </a:r>
          </a:p>
        </p:txBody>
      </p:sp>
      <p:sp>
        <p:nvSpPr>
          <p:cNvPr id="6" name="Chapter title"/>
          <p:cNvSpPr>
            <a:spLocks noGrp="1"/>
          </p:cNvSpPr>
          <p:nvPr>
            <p:ph type="body" idx="3"/>
          </p:nvPr>
        </p:nvSpPr>
        <p:spPr>
          <a:xfrm>
            <a:off x="4572000" y="3200400"/>
            <a:ext cx="4114800" cy="2925763"/>
          </a:xfrm>
        </p:spPr>
        <p:txBody>
          <a:bodyPr/>
          <a:lstStyle/>
          <a:p>
            <a:r>
              <a:rPr lang="en-US" sz="2400" dirty="0"/>
              <a:t>Products, services and brands: Offering customer value</a:t>
            </a:r>
          </a:p>
        </p:txBody>
      </p:sp>
      <p:sp>
        <p:nvSpPr>
          <p:cNvPr id="7" name="Copyright line"/>
          <p:cNvSpPr>
            <a:spLocks noGrp="1"/>
          </p:cNvSpPr>
          <p:nvPr>
            <p:ph type="body" sz="quarter" idx="17"/>
          </p:nvPr>
        </p:nvSpPr>
        <p:spPr/>
        <p:txBody>
          <a:bodyPr/>
          <a:lstStyle/>
          <a:p>
            <a:pPr marL="0" lvl="0">
              <a:spcBef>
                <a:spcPts val="0"/>
              </a:spcBef>
              <a:buClr>
                <a:schemeClr val="lt2"/>
              </a:buClr>
            </a:pPr>
            <a:r>
              <a:rPr lang="en-AU" dirty="0">
                <a:solidFill>
                  <a:schemeClr val="tx1"/>
                </a:solidFill>
                <a:ea typeface="Open Sans"/>
                <a:sym typeface="Open Sans"/>
              </a:rPr>
              <a:t>Copyright © 2021 Pearson Australia (a division of Pearson Australia Group Pty Ltd)</a:t>
            </a:r>
          </a:p>
          <a:p>
            <a:pPr marL="0" lvl="0">
              <a:spcBef>
                <a:spcPts val="0"/>
              </a:spcBef>
              <a:buClr>
                <a:schemeClr val="lt2"/>
              </a:buClr>
            </a:pPr>
            <a:r>
              <a:rPr lang="en-AU" dirty="0">
                <a:solidFill>
                  <a:schemeClr val="tx1"/>
                </a:solidFill>
                <a:ea typeface="Open Sans"/>
                <a:sym typeface="Open Sans"/>
              </a:rPr>
              <a:t>9781488626203/Armstrong/Principles of Marketing, 8e</a:t>
            </a:r>
            <a:endParaRPr lang="en-AU" dirty="0">
              <a:solidFill>
                <a:schemeClr val="tx1"/>
              </a:solidFill>
            </a:endParaRPr>
          </a:p>
        </p:txBody>
      </p:sp>
      <p:pic>
        <p:nvPicPr>
          <p:cNvPr id="18" name="Picture 17" descr="Front cover: Principles of marketing 8th edition by Armstrong, Denize, Volkov, Adam, Kotler, Ang, Love, Doherty and van Esch">
            <a:extLst>
              <a:ext uri="{FF2B5EF4-FFF2-40B4-BE49-F238E27FC236}">
                <a16:creationId xmlns:a16="http://schemas.microsoft.com/office/drawing/2014/main" id="{6CA55C66-AF2C-40EA-9858-A7FB2499B473}"/>
              </a:ext>
            </a:extLst>
          </p:cNvPr>
          <p:cNvPicPr>
            <a:picLocks noChangeAspect="1"/>
          </p:cNvPicPr>
          <p:nvPr/>
        </p:nvPicPr>
        <p:blipFill>
          <a:blip r:embed="rId3"/>
          <a:stretch>
            <a:fillRect/>
          </a:stretch>
        </p:blipFill>
        <p:spPr>
          <a:xfrm>
            <a:off x="565665" y="1439257"/>
            <a:ext cx="3692010" cy="4639959"/>
          </a:xfrm>
          <a:prstGeom prst="rect">
            <a:avLst/>
          </a:prstGeom>
        </p:spPr>
      </p:pic>
    </p:spTree>
    <p:extLst>
      <p:ext uri="{BB962C8B-B14F-4D97-AF65-F5344CB8AC3E}">
        <p14:creationId xmlns:p14="http://schemas.microsoft.com/office/powerpoint/2010/main" val="240455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F5E30427-4547-4715-9C31-D129FE43C7C1}"/>
              </a:ext>
            </a:extLst>
          </p:cNvPr>
          <p:cNvSpPr>
            <a:spLocks noGrp="1"/>
          </p:cNvSpPr>
          <p:nvPr>
            <p:ph type="title"/>
          </p:nvPr>
        </p:nvSpPr>
        <p:spPr>
          <a:xfrm>
            <a:off x="457200" y="215371"/>
            <a:ext cx="8229600" cy="756179"/>
          </a:xfrm>
        </p:spPr>
        <p:txBody>
          <a:bodyPr/>
          <a:lstStyle/>
          <a:p>
            <a:r>
              <a:rPr lang="en-US" sz="3200" dirty="0"/>
              <a:t>What is a product?</a:t>
            </a:r>
          </a:p>
        </p:txBody>
      </p:sp>
      <p:sp>
        <p:nvSpPr>
          <p:cNvPr id="3" name="Text Placeholder 2">
            <a:extLst>
              <a:ext uri="{FF2B5EF4-FFF2-40B4-BE49-F238E27FC236}">
                <a16:creationId xmlns:a16="http://schemas.microsoft.com/office/drawing/2014/main" id="{C7697BCC-A93B-4430-8CDA-E7B6FF3D13DA}"/>
              </a:ext>
            </a:extLst>
          </p:cNvPr>
          <p:cNvSpPr>
            <a:spLocks noGrp="1"/>
          </p:cNvSpPr>
          <p:nvPr>
            <p:ph type="body" idx="4294967295"/>
          </p:nvPr>
        </p:nvSpPr>
        <p:spPr>
          <a:xfrm>
            <a:off x="457201" y="1166018"/>
            <a:ext cx="8229599" cy="4525963"/>
          </a:xfrm>
        </p:spPr>
        <p:txBody>
          <a:bodyPr/>
          <a:lstStyle/>
          <a:p>
            <a:pPr marL="101600" indent="0">
              <a:buNone/>
            </a:pPr>
            <a:r>
              <a:rPr lang="en-US" sz="2400" b="1" dirty="0">
                <a:solidFill>
                  <a:srgbClr val="007FA3"/>
                </a:solidFill>
              </a:rPr>
              <a:t>Product and service classifications (cont.)</a:t>
            </a:r>
          </a:p>
          <a:p>
            <a:pPr marL="101600" indent="0">
              <a:buNone/>
            </a:pPr>
            <a:r>
              <a:rPr lang="en-US" sz="2200" b="1" dirty="0">
                <a:solidFill>
                  <a:srgbClr val="00B0F0"/>
                </a:solidFill>
              </a:rPr>
              <a:t>Consumer products</a:t>
            </a:r>
          </a:p>
          <a:p>
            <a:r>
              <a:rPr lang="en-US" sz="2000" dirty="0"/>
              <a:t>A </a:t>
            </a:r>
            <a:r>
              <a:rPr lang="en-US" sz="2000" b="1" dirty="0"/>
              <a:t>consumer product </a:t>
            </a:r>
            <a:r>
              <a:rPr lang="en-US" sz="2000" dirty="0"/>
              <a:t>is a product bought by final consumers for personal consumption.</a:t>
            </a:r>
          </a:p>
          <a:p>
            <a:r>
              <a:rPr lang="en-US" sz="2000" dirty="0"/>
              <a:t>Consumer products can be further classified, based on how consumers go about buying them, as:</a:t>
            </a:r>
          </a:p>
          <a:p>
            <a:pPr marL="898525" lvl="1" indent="-339725">
              <a:buFont typeface="Wingdings" panose="05000000000000000000" pitchFamily="2" charset="2"/>
              <a:buChar char="Ø"/>
              <a:tabLst>
                <a:tab pos="1828800" algn="l"/>
              </a:tabLst>
              <a:defRPr/>
            </a:pPr>
            <a:r>
              <a:rPr lang="en-US" sz="2000" dirty="0"/>
              <a:t>convenience products</a:t>
            </a:r>
          </a:p>
          <a:p>
            <a:pPr marL="898525" lvl="1" indent="-339725">
              <a:buFont typeface="Wingdings" panose="05000000000000000000" pitchFamily="2" charset="2"/>
              <a:buChar char="Ø"/>
              <a:tabLst>
                <a:tab pos="1828800" algn="l"/>
              </a:tabLst>
              <a:defRPr/>
            </a:pPr>
            <a:r>
              <a:rPr lang="en-US" sz="2000" dirty="0"/>
              <a:t>shopping products</a:t>
            </a:r>
          </a:p>
          <a:p>
            <a:pPr marL="898525" lvl="1" indent="-339725">
              <a:buFont typeface="Wingdings" panose="05000000000000000000" pitchFamily="2" charset="2"/>
              <a:buChar char="Ø"/>
              <a:tabLst>
                <a:tab pos="1828800" algn="l"/>
              </a:tabLst>
              <a:defRPr/>
            </a:pPr>
            <a:r>
              <a:rPr lang="en-US" sz="2000" dirty="0"/>
              <a:t>specialty products</a:t>
            </a:r>
          </a:p>
          <a:p>
            <a:pPr marL="898525" lvl="1" indent="-339725">
              <a:buFont typeface="Wingdings" panose="05000000000000000000" pitchFamily="2" charset="2"/>
              <a:buChar char="Ø"/>
              <a:tabLst>
                <a:tab pos="1828800" algn="l"/>
              </a:tabLst>
              <a:defRPr/>
            </a:pPr>
            <a:r>
              <a:rPr lang="en-US" sz="2000" dirty="0"/>
              <a:t>unsought products.</a:t>
            </a:r>
          </a:p>
          <a:p>
            <a:pPr marL="101600" indent="0">
              <a:buNone/>
            </a:pPr>
            <a:endParaRPr lang="en-US" sz="2200" b="1" dirty="0">
              <a:solidFill>
                <a:srgbClr val="00B0F0"/>
              </a:solidFill>
            </a:endParaRPr>
          </a:p>
        </p:txBody>
      </p:sp>
    </p:spTree>
    <p:extLst>
      <p:ext uri="{BB962C8B-B14F-4D97-AF65-F5344CB8AC3E}">
        <p14:creationId xmlns:p14="http://schemas.microsoft.com/office/powerpoint/2010/main" val="1156458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7089-AD78-4EF4-BF2B-96860DE02083}"/>
              </a:ext>
            </a:extLst>
          </p:cNvPr>
          <p:cNvSpPr>
            <a:spLocks noGrp="1"/>
          </p:cNvSpPr>
          <p:nvPr>
            <p:ph type="title"/>
          </p:nvPr>
        </p:nvSpPr>
        <p:spPr>
          <a:xfrm>
            <a:off x="457200" y="564928"/>
            <a:ext cx="8229600" cy="672657"/>
          </a:xfrm>
        </p:spPr>
        <p:txBody>
          <a:bodyPr/>
          <a:lstStyle/>
          <a:p>
            <a:r>
              <a:rPr lang="en-NZ" sz="3200" dirty="0"/>
              <a:t>Marketing considerations for consumer goods</a:t>
            </a:r>
          </a:p>
        </p:txBody>
      </p:sp>
      <p:pic>
        <p:nvPicPr>
          <p:cNvPr id="7" name="Picture 2" descr="C:\Users\Anusreea.paul\Desktop\New folder\ARMSTRONG PPT\Images\ch07\tb07_01.jpg">
            <a:extLst>
              <a:ext uri="{FF2B5EF4-FFF2-40B4-BE49-F238E27FC236}">
                <a16:creationId xmlns:a16="http://schemas.microsoft.com/office/drawing/2014/main" id="{3A7331BC-64B1-4AFF-B5A1-4CD08711453A}"/>
              </a:ext>
            </a:extLst>
          </p:cNvPr>
          <p:cNvPicPr>
            <a:picLocks noChangeAspect="1" noChangeArrowheads="1"/>
          </p:cNvPicPr>
          <p:nvPr/>
        </p:nvPicPr>
        <p:blipFill>
          <a:blip r:embed="rId2" cstate="print"/>
          <a:srcRect/>
          <a:stretch>
            <a:fillRect/>
          </a:stretch>
        </p:blipFill>
        <p:spPr bwMode="auto">
          <a:xfrm>
            <a:off x="197479" y="1550151"/>
            <a:ext cx="8749041" cy="5170952"/>
          </a:xfrm>
          <a:prstGeom prst="rect">
            <a:avLst/>
          </a:prstGeom>
          <a:noFill/>
        </p:spPr>
      </p:pic>
    </p:spTree>
    <p:extLst>
      <p:ext uri="{BB962C8B-B14F-4D97-AF65-F5344CB8AC3E}">
        <p14:creationId xmlns:p14="http://schemas.microsoft.com/office/powerpoint/2010/main" val="140826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59" y="248171"/>
            <a:ext cx="8627682" cy="951980"/>
          </a:xfrm>
        </p:spPr>
        <p:txBody>
          <a:bodyPr>
            <a:noAutofit/>
          </a:bodyPr>
          <a:lstStyle/>
          <a:p>
            <a:r>
              <a:rPr lang="en-AU" sz="3200" dirty="0">
                <a:solidFill>
                  <a:srgbClr val="007FA3"/>
                </a:solidFill>
                <a:latin typeface="+mj-lt"/>
              </a:rPr>
              <a:t>Involvement – the implications for marketing strategy</a:t>
            </a:r>
          </a:p>
        </p:txBody>
      </p:sp>
      <p:sp>
        <p:nvSpPr>
          <p:cNvPr id="3" name="Content Placeholder 2"/>
          <p:cNvSpPr>
            <a:spLocks noGrp="1"/>
          </p:cNvSpPr>
          <p:nvPr>
            <p:ph idx="1"/>
          </p:nvPr>
        </p:nvSpPr>
        <p:spPr>
          <a:xfrm>
            <a:off x="246240" y="1226266"/>
            <a:ext cx="8627682" cy="4536689"/>
          </a:xfrm>
        </p:spPr>
        <p:txBody>
          <a:bodyPr/>
          <a:lstStyle/>
          <a:p>
            <a:pPr>
              <a:spcBef>
                <a:spcPts val="600"/>
              </a:spcBef>
              <a:spcAft>
                <a:spcPts val="600"/>
              </a:spcAft>
            </a:pPr>
            <a:r>
              <a:rPr lang="en-AU" sz="1800" b="1" dirty="0"/>
              <a:t>Involvement levels </a:t>
            </a:r>
            <a:r>
              <a:rPr lang="en-AU" sz="1800" dirty="0"/>
              <a:t>refers to the personal, financial, and social significance of the decision being made.</a:t>
            </a:r>
          </a:p>
          <a:p>
            <a:pPr>
              <a:spcBef>
                <a:spcPts val="600"/>
              </a:spcBef>
              <a:spcAft>
                <a:spcPts val="600"/>
              </a:spcAft>
            </a:pPr>
            <a:r>
              <a:rPr lang="en-AU" sz="1800" dirty="0"/>
              <a:t>Low and high consumer involvement has important implications for marketing strategy</a:t>
            </a:r>
          </a:p>
          <a:p>
            <a:pPr>
              <a:spcBef>
                <a:spcPts val="600"/>
              </a:spcBef>
              <a:spcAft>
                <a:spcPts val="600"/>
              </a:spcAft>
            </a:pPr>
            <a:r>
              <a:rPr lang="en-US" sz="1800" dirty="0"/>
              <a:t>Factors determining the level of consumer involvement</a:t>
            </a:r>
            <a:endParaRPr lang="en-AU" sz="1800" dirty="0"/>
          </a:p>
        </p:txBody>
      </p:sp>
      <p:sp>
        <p:nvSpPr>
          <p:cNvPr id="4" name="Content Placeholder 2">
            <a:extLst>
              <a:ext uri="{FF2B5EF4-FFF2-40B4-BE49-F238E27FC236}">
                <a16:creationId xmlns:a16="http://schemas.microsoft.com/office/drawing/2014/main" id="{9AA7DAAC-214C-D286-ED65-B5AD162B7A19}"/>
              </a:ext>
            </a:extLst>
          </p:cNvPr>
          <p:cNvSpPr txBox="1">
            <a:spLocks/>
          </p:cNvSpPr>
          <p:nvPr/>
        </p:nvSpPr>
        <p:spPr>
          <a:xfrm>
            <a:off x="706382" y="3614640"/>
            <a:ext cx="3602641" cy="2820275"/>
          </a:xfrm>
          <a:prstGeom prst="rect">
            <a:avLst/>
          </a:prstGeom>
          <a:noFill/>
          <a:ln>
            <a:noFill/>
          </a:ln>
        </p:spPr>
        <p:txBody>
          <a:bodyPr lIns="91425" tIns="91425" rIns="91425" bIns="91425" anchor="t" anchorCtr="0">
            <a:normAutofit lnSpcReduction="10000"/>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101600" indent="0">
              <a:lnSpc>
                <a:spcPct val="110000"/>
              </a:lnSpc>
              <a:spcBef>
                <a:spcPts val="600"/>
              </a:spcBef>
              <a:spcAft>
                <a:spcPts val="600"/>
              </a:spcAft>
              <a:buNone/>
            </a:pPr>
            <a:r>
              <a:rPr lang="en-AU" sz="1800" b="1" dirty="0"/>
              <a:t>High involvement </a:t>
            </a:r>
          </a:p>
          <a:p>
            <a:pPr>
              <a:lnSpc>
                <a:spcPct val="110000"/>
              </a:lnSpc>
              <a:spcBef>
                <a:spcPts val="600"/>
              </a:spcBef>
              <a:spcAft>
                <a:spcPts val="600"/>
              </a:spcAft>
            </a:pPr>
            <a:r>
              <a:rPr lang="en-AU" dirty="0"/>
              <a:t>Should provide sufficient info</a:t>
            </a:r>
          </a:p>
          <a:p>
            <a:pPr>
              <a:lnSpc>
                <a:spcPct val="110000"/>
              </a:lnSpc>
              <a:spcBef>
                <a:spcPts val="600"/>
              </a:spcBef>
              <a:spcAft>
                <a:spcPts val="600"/>
              </a:spcAft>
            </a:pPr>
            <a:r>
              <a:rPr lang="en-AU" dirty="0"/>
              <a:t>Personal selling to answer questions </a:t>
            </a:r>
          </a:p>
          <a:p>
            <a:pPr>
              <a:lnSpc>
                <a:spcPct val="110000"/>
              </a:lnSpc>
              <a:spcBef>
                <a:spcPts val="600"/>
              </a:spcBef>
              <a:spcAft>
                <a:spcPts val="600"/>
              </a:spcAft>
            </a:pPr>
            <a:r>
              <a:rPr lang="en-AU" dirty="0"/>
              <a:t>Use comparative advertising</a:t>
            </a:r>
          </a:p>
          <a:p>
            <a:pPr>
              <a:lnSpc>
                <a:spcPct val="110000"/>
              </a:lnSpc>
              <a:spcBef>
                <a:spcPts val="600"/>
              </a:spcBef>
              <a:spcAft>
                <a:spcPts val="600"/>
              </a:spcAft>
            </a:pPr>
            <a:r>
              <a:rPr lang="en-AU" dirty="0"/>
              <a:t>Provide intensive help/chat line</a:t>
            </a:r>
          </a:p>
          <a:p>
            <a:pPr>
              <a:lnSpc>
                <a:spcPct val="110000"/>
              </a:lnSpc>
              <a:spcBef>
                <a:spcPts val="600"/>
              </a:spcBef>
              <a:spcAft>
                <a:spcPts val="600"/>
              </a:spcAft>
            </a:pPr>
            <a:r>
              <a:rPr lang="en-AU" dirty="0"/>
              <a:t>Simplify product benefits</a:t>
            </a:r>
          </a:p>
          <a:p>
            <a:pPr marL="457200" lvl="1" indent="0">
              <a:lnSpc>
                <a:spcPct val="110000"/>
              </a:lnSpc>
              <a:spcAft>
                <a:spcPts val="600"/>
              </a:spcAft>
              <a:buFont typeface="Arial"/>
              <a:buNone/>
            </a:pPr>
            <a:endParaRPr lang="en-AU" sz="1800" dirty="0"/>
          </a:p>
          <a:p>
            <a:pPr>
              <a:lnSpc>
                <a:spcPct val="110000"/>
              </a:lnSpc>
              <a:spcBef>
                <a:spcPts val="600"/>
              </a:spcBef>
              <a:spcAft>
                <a:spcPts val="600"/>
              </a:spcAft>
            </a:pPr>
            <a:endParaRPr lang="en-AU" dirty="0"/>
          </a:p>
        </p:txBody>
      </p:sp>
      <p:sp>
        <p:nvSpPr>
          <p:cNvPr id="5" name="TextBox 4">
            <a:extLst>
              <a:ext uri="{FF2B5EF4-FFF2-40B4-BE49-F238E27FC236}">
                <a16:creationId xmlns:a16="http://schemas.microsoft.com/office/drawing/2014/main" id="{90435DD5-D767-048B-2FED-45B4E82A5689}"/>
              </a:ext>
            </a:extLst>
          </p:cNvPr>
          <p:cNvSpPr txBox="1"/>
          <p:nvPr/>
        </p:nvSpPr>
        <p:spPr>
          <a:xfrm>
            <a:off x="4757245" y="3614640"/>
            <a:ext cx="3232150" cy="2462213"/>
          </a:xfrm>
          <a:prstGeom prst="rect">
            <a:avLst/>
          </a:prstGeom>
          <a:noFill/>
        </p:spPr>
        <p:txBody>
          <a:bodyPr wrap="square" rtlCol="0">
            <a:spAutoFit/>
          </a:bodyPr>
          <a:lstStyle/>
          <a:p>
            <a:pPr>
              <a:spcBef>
                <a:spcPts val="600"/>
              </a:spcBef>
              <a:spcAft>
                <a:spcPts val="600"/>
              </a:spcAft>
            </a:pPr>
            <a:r>
              <a:rPr lang="en-AU" sz="1800" b="1" dirty="0"/>
              <a:t>Low involvement</a:t>
            </a:r>
          </a:p>
          <a:p>
            <a:pPr marL="285750" lvl="1" indent="-285750">
              <a:spcBef>
                <a:spcPts val="600"/>
              </a:spcBef>
              <a:spcAft>
                <a:spcPts val="600"/>
              </a:spcAft>
              <a:buFont typeface="Arial" panose="020B0604020202020204" pitchFamily="34" charset="0"/>
              <a:buChar char="•"/>
            </a:pPr>
            <a:r>
              <a:rPr lang="en-AU" sz="1600" dirty="0"/>
              <a:t>Avoid stock out</a:t>
            </a:r>
          </a:p>
          <a:p>
            <a:pPr marL="285750" lvl="1" indent="-285750">
              <a:spcBef>
                <a:spcPts val="600"/>
              </a:spcBef>
              <a:spcAft>
                <a:spcPts val="600"/>
              </a:spcAft>
              <a:buFont typeface="Arial" panose="020B0604020202020204" pitchFamily="34" charset="0"/>
              <a:buChar char="•"/>
            </a:pPr>
            <a:r>
              <a:rPr lang="en-AU" sz="1600" dirty="0"/>
              <a:t>Maintain product quality</a:t>
            </a:r>
          </a:p>
          <a:p>
            <a:pPr marL="285750" lvl="1" indent="-285750">
              <a:spcBef>
                <a:spcPts val="600"/>
              </a:spcBef>
              <a:spcAft>
                <a:spcPts val="600"/>
              </a:spcAft>
              <a:buFont typeface="Arial" panose="020B0604020202020204" pitchFamily="34" charset="0"/>
              <a:buChar char="•"/>
            </a:pPr>
            <a:r>
              <a:rPr lang="en-AU" sz="1600" dirty="0"/>
              <a:t>Free samples to encourage trial that breaks brand habit </a:t>
            </a:r>
          </a:p>
          <a:p>
            <a:pPr marL="285750" lvl="1" indent="-285750">
              <a:spcBef>
                <a:spcPts val="600"/>
              </a:spcBef>
              <a:spcAft>
                <a:spcPts val="600"/>
              </a:spcAft>
              <a:buFont typeface="Arial" panose="020B0604020202020204" pitchFamily="34" charset="0"/>
              <a:buChar char="•"/>
            </a:pPr>
            <a:r>
              <a:rPr lang="en-AU" sz="1600" dirty="0"/>
              <a:t>Develop ‘flashy’ ads that evoke desire/curiosity </a:t>
            </a:r>
          </a:p>
        </p:txBody>
      </p:sp>
      <p:sp>
        <p:nvSpPr>
          <p:cNvPr id="6" name="Rounded Rectangle 4">
            <a:extLst>
              <a:ext uri="{FF2B5EF4-FFF2-40B4-BE49-F238E27FC236}">
                <a16:creationId xmlns:a16="http://schemas.microsoft.com/office/drawing/2014/main" id="{5CA020CD-8FD9-4A4E-5D55-26BCB22828A2}"/>
              </a:ext>
            </a:extLst>
          </p:cNvPr>
          <p:cNvSpPr/>
          <p:nvPr/>
        </p:nvSpPr>
        <p:spPr>
          <a:xfrm>
            <a:off x="1942350" y="3138492"/>
            <a:ext cx="1464549" cy="497701"/>
          </a:xfrm>
          <a:prstGeom prst="roundRect">
            <a:avLst/>
          </a:prstGeom>
          <a:solidFill>
            <a:srgbClr val="C3E3EB"/>
          </a:solidFill>
          <a:ln>
            <a:solidFill>
              <a:srgbClr val="C3E3EB"/>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B11738"/>
              </a:buClr>
              <a:buFont typeface="Arial" panose="020B0604020202020204" pitchFamily="34" charset="0"/>
              <a:buNone/>
              <a:defRPr/>
            </a:pPr>
            <a:r>
              <a:rPr lang="en-AU" dirty="0">
                <a:solidFill>
                  <a:srgbClr val="000000"/>
                </a:solidFill>
                <a:latin typeface="Arial" panose="020B0604020202020204" pitchFamily="34" charset="0"/>
                <a:cs typeface="Arial" panose="020B0604020202020204" pitchFamily="34" charset="0"/>
              </a:rPr>
              <a:t>Interest</a:t>
            </a:r>
          </a:p>
        </p:txBody>
      </p:sp>
      <p:sp>
        <p:nvSpPr>
          <p:cNvPr id="7" name="Rounded Rectangle 5">
            <a:extLst>
              <a:ext uri="{FF2B5EF4-FFF2-40B4-BE49-F238E27FC236}">
                <a16:creationId xmlns:a16="http://schemas.microsoft.com/office/drawing/2014/main" id="{A35D98E5-A23D-9864-9671-F1BFDFD44817}"/>
              </a:ext>
            </a:extLst>
          </p:cNvPr>
          <p:cNvSpPr/>
          <p:nvPr/>
        </p:nvSpPr>
        <p:spPr>
          <a:xfrm>
            <a:off x="5666077" y="3144701"/>
            <a:ext cx="1464549" cy="498514"/>
          </a:xfrm>
          <a:prstGeom prst="roundRect">
            <a:avLst/>
          </a:prstGeom>
          <a:solidFill>
            <a:srgbClr val="D5CBDF"/>
          </a:solidFill>
          <a:ln>
            <a:solidFill>
              <a:srgbClr val="D5CBD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B11738"/>
              </a:buClr>
              <a:buFont typeface="Arial" panose="020B0604020202020204" pitchFamily="34" charset="0"/>
              <a:buNone/>
              <a:defRPr/>
            </a:pPr>
            <a:r>
              <a:rPr lang="en-AU" sz="1200" dirty="0">
                <a:solidFill>
                  <a:srgbClr val="000000"/>
                </a:solidFill>
                <a:latin typeface="Arial" panose="020B0604020202020204" pitchFamily="34" charset="0"/>
                <a:cs typeface="Arial" panose="020B0604020202020204" pitchFamily="34" charset="0"/>
              </a:rPr>
              <a:t>Perceived risk </a:t>
            </a:r>
          </a:p>
          <a:p>
            <a:pPr algn="ctr" eaLnBrk="1" hangingPunct="1">
              <a:buClr>
                <a:srgbClr val="B11738"/>
              </a:buClr>
              <a:buFont typeface="Arial" panose="020B0604020202020204" pitchFamily="34" charset="0"/>
              <a:buNone/>
              <a:defRPr/>
            </a:pPr>
            <a:r>
              <a:rPr lang="en-AU" sz="1200" dirty="0">
                <a:solidFill>
                  <a:srgbClr val="000000"/>
                </a:solidFill>
                <a:latin typeface="Arial" panose="020B0604020202020204" pitchFamily="34" charset="0"/>
                <a:cs typeface="Arial" panose="020B0604020202020204" pitchFamily="34" charset="0"/>
              </a:rPr>
              <a:t>of negative consequences</a:t>
            </a:r>
          </a:p>
        </p:txBody>
      </p:sp>
      <p:sp>
        <p:nvSpPr>
          <p:cNvPr id="8" name="Rounded Rectangle 6">
            <a:extLst>
              <a:ext uri="{FF2B5EF4-FFF2-40B4-BE49-F238E27FC236}">
                <a16:creationId xmlns:a16="http://schemas.microsoft.com/office/drawing/2014/main" id="{9818B5A7-969B-169E-047A-1783670135BE}"/>
              </a:ext>
            </a:extLst>
          </p:cNvPr>
          <p:cNvSpPr/>
          <p:nvPr/>
        </p:nvSpPr>
        <p:spPr>
          <a:xfrm>
            <a:off x="3827807" y="3115459"/>
            <a:ext cx="1464549" cy="496075"/>
          </a:xfrm>
          <a:prstGeom prst="roundRect">
            <a:avLst/>
          </a:prstGeom>
          <a:solidFill>
            <a:srgbClr val="C3E3EB"/>
          </a:solidFill>
          <a:ln>
            <a:solidFill>
              <a:srgbClr val="C3E3EB"/>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B11738"/>
              </a:buClr>
              <a:buFont typeface="Arial" panose="020B0604020202020204" pitchFamily="34" charset="0"/>
              <a:buNone/>
              <a:defRPr/>
            </a:pPr>
            <a:r>
              <a:rPr lang="en-AU" dirty="0">
                <a:solidFill>
                  <a:srgbClr val="000000"/>
                </a:solidFill>
                <a:latin typeface="Arial" panose="020B0604020202020204" pitchFamily="34" charset="0"/>
                <a:cs typeface="Arial" panose="020B0604020202020204" pitchFamily="34" charset="0"/>
              </a:rPr>
              <a:t>Situation</a:t>
            </a:r>
          </a:p>
        </p:txBody>
      </p:sp>
      <p:sp>
        <p:nvSpPr>
          <p:cNvPr id="9" name="Rounded Rectangle 7">
            <a:extLst>
              <a:ext uri="{FF2B5EF4-FFF2-40B4-BE49-F238E27FC236}">
                <a16:creationId xmlns:a16="http://schemas.microsoft.com/office/drawing/2014/main" id="{99CEDB44-37BE-77A1-E2A3-59E7142C1974}"/>
              </a:ext>
            </a:extLst>
          </p:cNvPr>
          <p:cNvSpPr/>
          <p:nvPr/>
        </p:nvSpPr>
        <p:spPr>
          <a:xfrm>
            <a:off x="103611" y="3120212"/>
            <a:ext cx="1463677" cy="496888"/>
          </a:xfrm>
          <a:prstGeom prst="roundRect">
            <a:avLst/>
          </a:prstGeom>
          <a:solidFill>
            <a:srgbClr val="D5CBDF"/>
          </a:solidFill>
          <a:ln>
            <a:solidFill>
              <a:srgbClr val="D5CBD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B11738"/>
              </a:buClr>
              <a:buFont typeface="Arial" panose="020B0604020202020204" pitchFamily="34" charset="0"/>
              <a:buNone/>
              <a:defRPr/>
            </a:pPr>
            <a:r>
              <a:rPr lang="en-AU" dirty="0">
                <a:solidFill>
                  <a:srgbClr val="000000"/>
                </a:solidFill>
                <a:latin typeface="Arial" panose="020B0604020202020204" pitchFamily="34" charset="0"/>
                <a:cs typeface="Arial" panose="020B0604020202020204" pitchFamily="34" charset="0"/>
              </a:rPr>
              <a:t>Previous experience</a:t>
            </a:r>
          </a:p>
        </p:txBody>
      </p:sp>
      <p:sp>
        <p:nvSpPr>
          <p:cNvPr id="10" name="Rounded Rectangle 8">
            <a:extLst>
              <a:ext uri="{FF2B5EF4-FFF2-40B4-BE49-F238E27FC236}">
                <a16:creationId xmlns:a16="http://schemas.microsoft.com/office/drawing/2014/main" id="{33999B14-DBBE-F10E-0806-5CA9A7112C82}"/>
              </a:ext>
            </a:extLst>
          </p:cNvPr>
          <p:cNvSpPr/>
          <p:nvPr/>
        </p:nvSpPr>
        <p:spPr>
          <a:xfrm>
            <a:off x="7551534" y="3127346"/>
            <a:ext cx="1463677" cy="496888"/>
          </a:xfrm>
          <a:prstGeom prst="roundRect">
            <a:avLst/>
          </a:prstGeom>
          <a:solidFill>
            <a:srgbClr val="D5CBDF"/>
          </a:solidFill>
          <a:ln>
            <a:solidFill>
              <a:srgbClr val="D5CBD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B11738"/>
              </a:buClr>
              <a:buFont typeface="Arial" panose="020B0604020202020204" pitchFamily="34" charset="0"/>
              <a:buNone/>
              <a:defRPr/>
            </a:pPr>
            <a:r>
              <a:rPr lang="en-AU" dirty="0">
                <a:solidFill>
                  <a:srgbClr val="000000"/>
                </a:solidFill>
                <a:latin typeface="Arial" panose="020B0604020202020204" pitchFamily="34" charset="0"/>
                <a:cs typeface="Arial" panose="020B0604020202020204" pitchFamily="34" charset="0"/>
              </a:rPr>
              <a:t>Social visibility</a:t>
            </a:r>
          </a:p>
        </p:txBody>
      </p:sp>
    </p:spTree>
    <p:extLst>
      <p:ext uri="{BB962C8B-B14F-4D97-AF65-F5344CB8AC3E}">
        <p14:creationId xmlns:p14="http://schemas.microsoft.com/office/powerpoint/2010/main" val="2104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p:txBody>
          <a:bodyPr/>
          <a:lstStyle/>
          <a:p>
            <a:r>
              <a:rPr lang="en-US" sz="3200" dirty="0"/>
              <a:t>Product and service decisions</a:t>
            </a:r>
            <a:endParaRPr lang="en-US" sz="2000" dirty="0"/>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1600200"/>
            <a:ext cx="8229600" cy="4525963"/>
          </a:xfrm>
        </p:spPr>
        <p:txBody>
          <a:bodyPr/>
          <a:lstStyle/>
          <a:p>
            <a:pPr marL="101600" indent="0">
              <a:buNone/>
            </a:pPr>
            <a:r>
              <a:rPr lang="en-US" sz="2400" b="1" dirty="0">
                <a:solidFill>
                  <a:srgbClr val="007FA3"/>
                </a:solidFill>
              </a:rPr>
              <a:t>Individual product and service decisions</a:t>
            </a:r>
          </a:p>
          <a:p>
            <a:pPr marL="101600" indent="0">
              <a:buNone/>
            </a:pPr>
            <a:endParaRPr lang="en-US" sz="2000" dirty="0"/>
          </a:p>
        </p:txBody>
      </p:sp>
      <p:sp>
        <p:nvSpPr>
          <p:cNvPr id="6" name="TextBox 5">
            <a:extLst>
              <a:ext uri="{FF2B5EF4-FFF2-40B4-BE49-F238E27FC236}">
                <a16:creationId xmlns:a16="http://schemas.microsoft.com/office/drawing/2014/main" id="{3CFCE5FA-5216-46CF-8358-50DCEF277CB3}"/>
              </a:ext>
            </a:extLst>
          </p:cNvPr>
          <p:cNvSpPr txBox="1"/>
          <p:nvPr/>
        </p:nvSpPr>
        <p:spPr>
          <a:xfrm>
            <a:off x="663645" y="4497496"/>
            <a:ext cx="5807413" cy="461665"/>
          </a:xfrm>
          <a:prstGeom prst="rect">
            <a:avLst/>
          </a:prstGeom>
          <a:noFill/>
        </p:spPr>
        <p:txBody>
          <a:bodyPr wrap="square">
            <a:spAutoFit/>
          </a:bodyPr>
          <a:lstStyle/>
          <a:p>
            <a:pPr marL="101600" indent="0">
              <a:buNone/>
            </a:pPr>
            <a:r>
              <a:rPr lang="en-US" sz="2400" b="1" dirty="0">
                <a:solidFill>
                  <a:srgbClr val="007FA3"/>
                </a:solidFill>
              </a:rPr>
              <a:t>Figure 7.2 </a:t>
            </a:r>
            <a:r>
              <a:rPr lang="en-US" sz="2200" b="1" dirty="0">
                <a:solidFill>
                  <a:srgbClr val="007FA3"/>
                </a:solidFill>
              </a:rPr>
              <a:t>Individual product decisions</a:t>
            </a:r>
          </a:p>
        </p:txBody>
      </p:sp>
      <p:pic>
        <p:nvPicPr>
          <p:cNvPr id="2050" name="Picture 2" descr="A flow diagram depicts five important decisions in the development and marketing of individual products, in the following order: Product attributes, Branding, Packaging, Labelling and Product support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2524125"/>
            <a:ext cx="78962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222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a:xfrm>
            <a:off x="457200" y="215372"/>
            <a:ext cx="8229600" cy="679364"/>
          </a:xfrm>
        </p:spPr>
        <p:txBody>
          <a:bodyPr/>
          <a:lstStyle/>
          <a:p>
            <a:r>
              <a:rPr lang="en-US" sz="3200" dirty="0"/>
              <a:t>Product and service decisions</a:t>
            </a:r>
            <a:endParaRPr lang="en-US" sz="2000" dirty="0"/>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1166018"/>
            <a:ext cx="8229600" cy="4525963"/>
          </a:xfrm>
        </p:spPr>
        <p:txBody>
          <a:bodyPr/>
          <a:lstStyle/>
          <a:p>
            <a:pPr marL="101600" indent="0">
              <a:buNone/>
            </a:pPr>
            <a:r>
              <a:rPr lang="en-US" sz="2400" b="1" dirty="0">
                <a:solidFill>
                  <a:srgbClr val="007FA3"/>
                </a:solidFill>
              </a:rPr>
              <a:t>Individual product and service decisions (cont.)</a:t>
            </a:r>
          </a:p>
          <a:p>
            <a:pPr marL="101600" indent="0">
              <a:buNone/>
            </a:pPr>
            <a:r>
              <a:rPr lang="en-US" sz="2200" b="1" dirty="0">
                <a:solidFill>
                  <a:srgbClr val="00B0F0"/>
                </a:solidFill>
              </a:rPr>
              <a:t>Product attributes</a:t>
            </a:r>
          </a:p>
          <a:p>
            <a:pPr marL="473075" lvl="1" indent="-257175" fontAlgn="auto">
              <a:spcBef>
                <a:spcPts val="400"/>
              </a:spcBef>
              <a:spcAft>
                <a:spcPts val="400"/>
              </a:spcAft>
              <a:buClr>
                <a:srgbClr val="00638A"/>
              </a:buClr>
              <a:buFont typeface="Verdana"/>
              <a:buChar char="•"/>
              <a:tabLst>
                <a:tab pos="1828800" algn="l"/>
              </a:tabLst>
            </a:pPr>
            <a:r>
              <a:rPr lang="en-US" altLang="en-US" sz="2000" dirty="0">
                <a:ea typeface="Verdana" pitchFamily="34" charset="0"/>
                <a:cs typeface="Verdana" pitchFamily="34" charset="0"/>
                <a:sym typeface="Arial"/>
              </a:rPr>
              <a:t>Are the </a:t>
            </a:r>
            <a:r>
              <a:rPr lang="en-US" altLang="en-US" sz="2000" dirty="0">
                <a:solidFill>
                  <a:srgbClr val="000000"/>
                </a:solidFill>
                <a:ea typeface="Verdana" pitchFamily="34" charset="0"/>
                <a:cs typeface="Verdana" pitchFamily="34" charset="0"/>
                <a:sym typeface="Arial"/>
              </a:rPr>
              <a:t>characteristics of a product or service that bear on its ability to satisfy stated or implied customer needs.</a:t>
            </a:r>
          </a:p>
          <a:p>
            <a:pPr marL="473075" lvl="1" indent="-257175" fontAlgn="auto">
              <a:spcBef>
                <a:spcPts val="400"/>
              </a:spcBef>
              <a:spcAft>
                <a:spcPts val="400"/>
              </a:spcAft>
              <a:buClr>
                <a:srgbClr val="00638A"/>
              </a:buClr>
              <a:buFont typeface="Verdana"/>
              <a:buChar char="•"/>
              <a:tabLst>
                <a:tab pos="1828800" algn="l"/>
              </a:tabLst>
            </a:pPr>
            <a:r>
              <a:rPr lang="en-US" sz="2000" dirty="0">
                <a:ea typeface="Verdana" pitchFamily="34" charset="0"/>
                <a:cs typeface="Verdana" pitchFamily="34" charset="0"/>
              </a:rPr>
              <a:t>Quality has a direct impact on product or service performance and is directly linked to customer value and satisfaction.</a:t>
            </a:r>
          </a:p>
          <a:p>
            <a:pPr marL="473075" lvl="1" indent="-257175" fontAlgn="auto">
              <a:spcBef>
                <a:spcPts val="400"/>
              </a:spcBef>
              <a:spcAft>
                <a:spcPts val="400"/>
              </a:spcAft>
              <a:buClr>
                <a:srgbClr val="00638A"/>
              </a:buClr>
              <a:buFont typeface="Verdana"/>
              <a:buChar char="•"/>
              <a:tabLst>
                <a:tab pos="1828800" algn="l"/>
              </a:tabLst>
            </a:pPr>
            <a:r>
              <a:rPr lang="en-US" sz="2000" dirty="0">
                <a:ea typeface="Verdana" pitchFamily="34" charset="0"/>
                <a:cs typeface="Verdana" pitchFamily="34" charset="0"/>
              </a:rPr>
              <a:t>Quality reflects the product's reliability, durability, and performance, ensuring customer satisfaction.</a:t>
            </a:r>
          </a:p>
          <a:p>
            <a:pPr marL="473075" lvl="1" indent="-257175" fontAlgn="auto">
              <a:spcBef>
                <a:spcPts val="400"/>
              </a:spcBef>
              <a:spcAft>
                <a:spcPts val="400"/>
              </a:spcAft>
              <a:buClr>
                <a:srgbClr val="00638A"/>
              </a:buClr>
              <a:buFont typeface="Verdana"/>
              <a:buChar char="•"/>
              <a:tabLst>
                <a:tab pos="1828800" algn="l"/>
              </a:tabLst>
            </a:pPr>
            <a:r>
              <a:rPr lang="en-US" sz="2000" kern="0" dirty="0">
                <a:ea typeface="Verdana" pitchFamily="34" charset="0"/>
                <a:cs typeface="Verdana" pitchFamily="34" charset="0"/>
              </a:rPr>
              <a:t>Two dimensions of product quality (fit for purpose):</a:t>
            </a:r>
          </a:p>
          <a:p>
            <a:pPr marL="898525" lvl="1" indent="-339725" fontAlgn="auto">
              <a:buFont typeface="Wingdings" panose="05000000000000000000" pitchFamily="2" charset="2"/>
              <a:buChar char="Ø"/>
              <a:tabLst>
                <a:tab pos="1828800" algn="l"/>
              </a:tabLst>
              <a:defRPr/>
            </a:pPr>
            <a:r>
              <a:rPr lang="en-US" altLang="en-US" sz="2000" dirty="0"/>
              <a:t>Performance quality – the ability of a product to perform its functions.</a:t>
            </a:r>
          </a:p>
          <a:p>
            <a:pPr marL="898525" lvl="1" indent="-339725" fontAlgn="auto">
              <a:buFont typeface="Wingdings" panose="05000000000000000000" pitchFamily="2" charset="2"/>
              <a:buChar char="Ø"/>
              <a:tabLst>
                <a:tab pos="1828800" algn="l"/>
              </a:tabLst>
              <a:defRPr/>
            </a:pPr>
            <a:r>
              <a:rPr lang="en-US" altLang="en-US" sz="2000" dirty="0"/>
              <a:t>Conformance quality – freedom from defects and consistency in performance</a:t>
            </a:r>
          </a:p>
        </p:txBody>
      </p:sp>
    </p:spTree>
    <p:extLst>
      <p:ext uri="{BB962C8B-B14F-4D97-AF65-F5344CB8AC3E}">
        <p14:creationId xmlns:p14="http://schemas.microsoft.com/office/powerpoint/2010/main" val="4045288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a:xfrm>
            <a:off x="385396" y="185735"/>
            <a:ext cx="8373208" cy="552892"/>
          </a:xfrm>
          <a:noFill/>
          <a:ln>
            <a:noFill/>
          </a:ln>
        </p:spPr>
        <p:txBody>
          <a:bodyPr lIns="91425" tIns="91425" rIns="91425" bIns="91425" anchor="b" anchorCtr="0"/>
          <a:lstStyle/>
          <a:p>
            <a:r>
              <a:rPr lang="en-US" sz="3200" dirty="0">
                <a:solidFill>
                  <a:srgbClr val="007FA3"/>
                </a:solidFill>
                <a:latin typeface="+mj-lt"/>
              </a:rPr>
              <a:t>Product and service decisions</a:t>
            </a:r>
          </a:p>
        </p:txBody>
      </p:sp>
      <p:sp>
        <p:nvSpPr>
          <p:cNvPr id="3" name="Text Placeholder 2">
            <a:extLst>
              <a:ext uri="{FF2B5EF4-FFF2-40B4-BE49-F238E27FC236}">
                <a16:creationId xmlns:a16="http://schemas.microsoft.com/office/drawing/2014/main" id="{4E8A2D21-8FB3-4C1C-858F-1ACEC6D29597}"/>
              </a:ext>
            </a:extLst>
          </p:cNvPr>
          <p:cNvSpPr>
            <a:spLocks noGrp="1"/>
          </p:cNvSpPr>
          <p:nvPr>
            <p:ph idx="1"/>
          </p:nvPr>
        </p:nvSpPr>
        <p:spPr>
          <a:xfrm>
            <a:off x="385396" y="803766"/>
            <a:ext cx="5936746" cy="5224845"/>
          </a:xfrm>
        </p:spPr>
        <p:txBody>
          <a:bodyPr anchor="t">
            <a:normAutofit/>
          </a:bodyPr>
          <a:lstStyle/>
          <a:p>
            <a:pPr marL="101600" indent="0">
              <a:lnSpc>
                <a:spcPct val="90000"/>
              </a:lnSpc>
              <a:buNone/>
            </a:pPr>
            <a:r>
              <a:rPr lang="en-US" b="1" dirty="0"/>
              <a:t>Individual product and service decisions (cont.)</a:t>
            </a:r>
          </a:p>
          <a:p>
            <a:pPr>
              <a:lnSpc>
                <a:spcPct val="90000"/>
              </a:lnSpc>
            </a:pPr>
            <a:r>
              <a:rPr lang="en-US" dirty="0"/>
              <a:t>Other types of product and service decisions include:</a:t>
            </a:r>
          </a:p>
          <a:p>
            <a:pPr marL="898525" lvl="1" indent="-339725">
              <a:lnSpc>
                <a:spcPct val="90000"/>
              </a:lnSpc>
              <a:buFont typeface="Wingdings" panose="05000000000000000000" pitchFamily="2" charset="2"/>
              <a:buChar char="Ø"/>
            </a:pPr>
            <a:r>
              <a:rPr lang="en-US" b="1" dirty="0"/>
              <a:t>Branding</a:t>
            </a:r>
          </a:p>
          <a:p>
            <a:pPr marL="1298575" lvl="2" indent="-339725">
              <a:lnSpc>
                <a:spcPct val="90000"/>
              </a:lnSpc>
              <a:buFont typeface="Wingdings" panose="05000000000000000000" pitchFamily="2" charset="2"/>
              <a:buChar char="§"/>
            </a:pPr>
            <a:r>
              <a:rPr lang="en-US" dirty="0"/>
              <a:t>Consumers view a brand as an important part of a product, and branding can add value to a product. Customers attach meanings to brands and develop brand relationships.</a:t>
            </a:r>
          </a:p>
          <a:p>
            <a:pPr marL="898525" lvl="1" indent="-339725">
              <a:lnSpc>
                <a:spcPct val="90000"/>
              </a:lnSpc>
              <a:buFont typeface="Wingdings" panose="05000000000000000000" pitchFamily="2" charset="2"/>
              <a:buChar char="Ø"/>
            </a:pPr>
            <a:r>
              <a:rPr lang="en-US" b="1" dirty="0"/>
              <a:t>Packaging</a:t>
            </a:r>
          </a:p>
          <a:p>
            <a:pPr marL="1298575" lvl="2" indent="-339725">
              <a:lnSpc>
                <a:spcPct val="90000"/>
              </a:lnSpc>
              <a:buFont typeface="Wingdings" panose="05000000000000000000" pitchFamily="2" charset="2"/>
              <a:buChar char="§"/>
            </a:pPr>
            <a:r>
              <a:rPr lang="en-US" dirty="0"/>
              <a:t>the activities of designing and producing the container or wrapper for a product</a:t>
            </a:r>
          </a:p>
          <a:p>
            <a:pPr marL="898525" lvl="1" indent="-339725">
              <a:lnSpc>
                <a:spcPct val="90000"/>
              </a:lnSpc>
              <a:buFont typeface="Wingdings" panose="05000000000000000000" pitchFamily="2" charset="2"/>
              <a:buChar char="Ø"/>
            </a:pPr>
            <a:r>
              <a:rPr lang="en-US" b="1" dirty="0"/>
              <a:t>Labelling</a:t>
            </a:r>
          </a:p>
          <a:p>
            <a:pPr marL="1298575" lvl="2" indent="-339725">
              <a:lnSpc>
                <a:spcPct val="90000"/>
              </a:lnSpc>
              <a:buFont typeface="Wingdings" panose="05000000000000000000" pitchFamily="2" charset="2"/>
              <a:buChar char="§"/>
            </a:pPr>
            <a:r>
              <a:rPr lang="en-US" dirty="0"/>
              <a:t>identifies the product or brand,</a:t>
            </a:r>
          </a:p>
          <a:p>
            <a:pPr marL="1298575" lvl="2" indent="-339725">
              <a:lnSpc>
                <a:spcPct val="90000"/>
              </a:lnSpc>
              <a:buFont typeface="Wingdings" panose="05000000000000000000" pitchFamily="2" charset="2"/>
              <a:buChar char="§"/>
            </a:pPr>
            <a:r>
              <a:rPr lang="en-US" dirty="0"/>
              <a:t>describe the product – who made it, where it was made, when it was made, its contents, how it is to be used and how to use it safely</a:t>
            </a:r>
          </a:p>
          <a:p>
            <a:pPr marL="1298575" lvl="2" indent="-339725">
              <a:lnSpc>
                <a:spcPct val="90000"/>
              </a:lnSpc>
              <a:buFont typeface="Wingdings" panose="05000000000000000000" pitchFamily="2" charset="2"/>
              <a:buChar char="§"/>
            </a:pPr>
            <a:r>
              <a:rPr lang="en-US" dirty="0"/>
              <a:t>promote the brand, support its positioning and connect with customers</a:t>
            </a:r>
          </a:p>
          <a:p>
            <a:pPr marL="898525" lvl="1" indent="-339725">
              <a:lnSpc>
                <a:spcPct val="90000"/>
              </a:lnSpc>
              <a:buFont typeface="Wingdings" panose="05000000000000000000" pitchFamily="2" charset="2"/>
              <a:buChar char="Ø"/>
            </a:pPr>
            <a:r>
              <a:rPr lang="en-US" b="1" dirty="0"/>
              <a:t>Product support services</a:t>
            </a:r>
            <a:r>
              <a:rPr lang="en-US" dirty="0"/>
              <a:t>.</a:t>
            </a:r>
          </a:p>
          <a:p>
            <a:pPr lvl="1">
              <a:lnSpc>
                <a:spcPct val="90000"/>
              </a:lnSpc>
            </a:pPr>
            <a:endParaRPr lang="en-US" dirty="0"/>
          </a:p>
          <a:p>
            <a:pPr lvl="1">
              <a:lnSpc>
                <a:spcPct val="90000"/>
              </a:lnSpc>
            </a:pPr>
            <a:endParaRPr lang="en-US" dirty="0"/>
          </a:p>
        </p:txBody>
      </p:sp>
      <p:pic>
        <p:nvPicPr>
          <p:cNvPr id="4" name="Picture 3">
            <a:extLst>
              <a:ext uri="{FF2B5EF4-FFF2-40B4-BE49-F238E27FC236}">
                <a16:creationId xmlns:a16="http://schemas.microsoft.com/office/drawing/2014/main" id="{9C2C1874-1168-A95D-2B65-E3ADFDE2BE90}"/>
              </a:ext>
            </a:extLst>
          </p:cNvPr>
          <p:cNvPicPr>
            <a:picLocks noChangeAspect="1"/>
          </p:cNvPicPr>
          <p:nvPr/>
        </p:nvPicPr>
        <p:blipFill>
          <a:blip r:embed="rId3"/>
          <a:srcRect l="16496" r="13381" b="-1"/>
          <a:stretch/>
        </p:blipFill>
        <p:spPr>
          <a:xfrm>
            <a:off x="6559960" y="3429000"/>
            <a:ext cx="2126840" cy="2343178"/>
          </a:xfrm>
          <a:prstGeom prst="rect">
            <a:avLst/>
          </a:prstGeom>
          <a:noFill/>
          <a:ln>
            <a:noFill/>
          </a:ln>
        </p:spPr>
      </p:pic>
      <p:pic>
        <p:nvPicPr>
          <p:cNvPr id="5" name="Picture 4">
            <a:extLst>
              <a:ext uri="{FF2B5EF4-FFF2-40B4-BE49-F238E27FC236}">
                <a16:creationId xmlns:a16="http://schemas.microsoft.com/office/drawing/2014/main" id="{80872774-F065-153E-2D6E-2CE2E3747A0B}"/>
              </a:ext>
            </a:extLst>
          </p:cNvPr>
          <p:cNvPicPr>
            <a:picLocks noChangeAspect="1"/>
          </p:cNvPicPr>
          <p:nvPr/>
        </p:nvPicPr>
        <p:blipFill>
          <a:blip r:embed="rId4"/>
          <a:stretch>
            <a:fillRect/>
          </a:stretch>
        </p:blipFill>
        <p:spPr>
          <a:xfrm>
            <a:off x="6559960" y="803766"/>
            <a:ext cx="2126840" cy="2494956"/>
          </a:xfrm>
          <a:prstGeom prst="rect">
            <a:avLst/>
          </a:prstGeom>
        </p:spPr>
      </p:pic>
    </p:spTree>
    <p:extLst>
      <p:ext uri="{BB962C8B-B14F-4D97-AF65-F5344CB8AC3E}">
        <p14:creationId xmlns:p14="http://schemas.microsoft.com/office/powerpoint/2010/main" val="3666872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90" y="373339"/>
            <a:ext cx="8373208" cy="552892"/>
          </a:xfrm>
        </p:spPr>
        <p:txBody>
          <a:bodyPr>
            <a:noAutofit/>
          </a:bodyPr>
          <a:lstStyle/>
          <a:p>
            <a:r>
              <a:rPr lang="en-AU" sz="3200" dirty="0">
                <a:solidFill>
                  <a:srgbClr val="007FA3"/>
                </a:solidFill>
                <a:latin typeface="+mj-lt"/>
              </a:rPr>
              <a:t>The rise of services marketing</a:t>
            </a:r>
          </a:p>
        </p:txBody>
      </p:sp>
      <p:sp>
        <p:nvSpPr>
          <p:cNvPr id="3" name="Content Placeholder 2"/>
          <p:cNvSpPr>
            <a:spLocks noGrp="1"/>
          </p:cNvSpPr>
          <p:nvPr>
            <p:ph idx="1"/>
          </p:nvPr>
        </p:nvSpPr>
        <p:spPr>
          <a:xfrm>
            <a:off x="391890" y="971951"/>
            <a:ext cx="8229600" cy="5205329"/>
          </a:xfrm>
        </p:spPr>
        <p:txBody>
          <a:bodyPr>
            <a:normAutofit/>
          </a:bodyPr>
          <a:lstStyle/>
          <a:p>
            <a:pPr>
              <a:spcBef>
                <a:spcPts val="600"/>
              </a:spcBef>
              <a:spcAft>
                <a:spcPts val="600"/>
              </a:spcAft>
            </a:pPr>
            <a:r>
              <a:rPr lang="en-AU" sz="2000" dirty="0"/>
              <a:t>The service sector substantially influences most Western economies</a:t>
            </a:r>
          </a:p>
          <a:p>
            <a:pPr>
              <a:spcBef>
                <a:spcPts val="600"/>
              </a:spcBef>
              <a:spcAft>
                <a:spcPts val="600"/>
              </a:spcAft>
            </a:pPr>
            <a:r>
              <a:rPr lang="en-AU" sz="2000" dirty="0"/>
              <a:t>Increasingly, the provision of services as a complement to products is regarded as an important source of differentiation and competitive advantage</a:t>
            </a:r>
          </a:p>
          <a:p>
            <a:pPr>
              <a:spcBef>
                <a:spcPts val="600"/>
              </a:spcBef>
              <a:spcAft>
                <a:spcPts val="600"/>
              </a:spcAft>
            </a:pPr>
            <a:r>
              <a:rPr lang="en-AU" sz="2000" dirty="0"/>
              <a:t>In Australia, services account for:</a:t>
            </a:r>
          </a:p>
          <a:p>
            <a:pPr lvl="1">
              <a:spcAft>
                <a:spcPts val="600"/>
              </a:spcAft>
              <a:buFont typeface="Wingdings" panose="05000000000000000000" pitchFamily="2" charset="2"/>
              <a:buChar char="§"/>
            </a:pPr>
            <a:r>
              <a:rPr lang="en-AU" sz="2000" dirty="0"/>
              <a:t>70% of economic activity</a:t>
            </a:r>
          </a:p>
          <a:p>
            <a:pPr lvl="1">
              <a:spcAft>
                <a:spcPts val="600"/>
              </a:spcAft>
              <a:buFont typeface="Wingdings" panose="05000000000000000000" pitchFamily="2" charset="2"/>
              <a:buChar char="§"/>
            </a:pPr>
            <a:r>
              <a:rPr lang="en-AU" sz="2000" dirty="0"/>
              <a:t>85% of employment</a:t>
            </a:r>
          </a:p>
          <a:p>
            <a:pPr lvl="1">
              <a:spcAft>
                <a:spcPts val="600"/>
              </a:spcAft>
              <a:buFont typeface="Wingdings" panose="05000000000000000000" pitchFamily="2" charset="2"/>
              <a:buChar char="§"/>
            </a:pPr>
            <a:r>
              <a:rPr lang="en-AU" sz="2000" dirty="0"/>
              <a:t>20% of exports</a:t>
            </a:r>
          </a:p>
          <a:p>
            <a:pPr>
              <a:spcAft>
                <a:spcPts val="600"/>
              </a:spcAft>
              <a:buFont typeface="Wingdings" panose="05000000000000000000" pitchFamily="2" charset="2"/>
              <a:buChar char="§"/>
            </a:pPr>
            <a:r>
              <a:rPr lang="en-US" sz="2000" dirty="0"/>
              <a:t>Services involve a deed, a performance or an effort that cannot be physically possessed</a:t>
            </a:r>
          </a:p>
          <a:p>
            <a:pPr>
              <a:spcAft>
                <a:spcPts val="600"/>
              </a:spcAft>
              <a:buFont typeface="Wingdings" panose="05000000000000000000" pitchFamily="2" charset="2"/>
              <a:buChar char="§"/>
            </a:pPr>
            <a:r>
              <a:rPr lang="en-US" sz="2000" dirty="0"/>
              <a:t>Its production may or may not be tied to a </a:t>
            </a:r>
            <a:r>
              <a:rPr lang="en-US" sz="2000"/>
              <a:t>physical product</a:t>
            </a:r>
            <a:endParaRPr lang="en-US" sz="2000" dirty="0"/>
          </a:p>
        </p:txBody>
      </p:sp>
    </p:spTree>
    <p:extLst>
      <p:ext uri="{BB962C8B-B14F-4D97-AF65-F5344CB8AC3E}">
        <p14:creationId xmlns:p14="http://schemas.microsoft.com/office/powerpoint/2010/main" val="1759916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1AD834-4295-4068-BE32-1E0B68E494D6}"/>
              </a:ext>
            </a:extLst>
          </p:cNvPr>
          <p:cNvSpPr>
            <a:spLocks noGrp="1"/>
          </p:cNvSpPr>
          <p:nvPr>
            <p:ph type="body" sz="quarter" idx="14"/>
          </p:nvPr>
        </p:nvSpPr>
        <p:spPr>
          <a:xfrm>
            <a:off x="457200" y="327283"/>
            <a:ext cx="8232775" cy="611631"/>
          </a:xfrm>
        </p:spPr>
        <p:txBody>
          <a:bodyPr anchor="t">
            <a:noAutofit/>
          </a:bodyPr>
          <a:lstStyle/>
          <a:p>
            <a:r>
              <a:rPr lang="en-NZ" sz="3200" dirty="0"/>
              <a:t>Four service characteristics</a:t>
            </a:r>
          </a:p>
        </p:txBody>
      </p:sp>
      <p:pic>
        <p:nvPicPr>
          <p:cNvPr id="4098" name="Picture 2" descr="A diagram shows four characteristics of service. Full alt text description in No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29389"/>
            <a:ext cx="8201025"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2DA9FC42-2EBF-4025-AA91-84410D0F5345}"/>
              </a:ext>
            </a:extLst>
          </p:cNvPr>
          <p:cNvSpPr txBox="1"/>
          <p:nvPr/>
        </p:nvSpPr>
        <p:spPr>
          <a:xfrm>
            <a:off x="457200" y="1219971"/>
            <a:ext cx="7630510" cy="707886"/>
          </a:xfrm>
          <a:prstGeom prst="rect">
            <a:avLst/>
          </a:prstGeom>
          <a:noFill/>
        </p:spPr>
        <p:txBody>
          <a:bodyPr wrap="square">
            <a:spAutoFit/>
          </a:bodyPr>
          <a:lstStyle/>
          <a:p>
            <a:r>
              <a:rPr lang="en-US" sz="2000" dirty="0"/>
              <a:t>A company must consider four special service characteristics when designing marketing programs:</a:t>
            </a:r>
            <a:endParaRPr lang="en-AU" sz="2000" dirty="0"/>
          </a:p>
        </p:txBody>
      </p:sp>
    </p:spTree>
    <p:extLst>
      <p:ext uri="{BB962C8B-B14F-4D97-AF65-F5344CB8AC3E}">
        <p14:creationId xmlns:p14="http://schemas.microsoft.com/office/powerpoint/2010/main" val="367372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p:txBody>
          <a:bodyPr/>
          <a:lstStyle/>
          <a:p>
            <a:r>
              <a:rPr lang="en-US" sz="3200" dirty="0"/>
              <a:t>Services marketing</a:t>
            </a:r>
            <a:endParaRPr lang="en-US" sz="2000" dirty="0"/>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1600200"/>
            <a:ext cx="8229600" cy="4525963"/>
          </a:xfrm>
        </p:spPr>
        <p:txBody>
          <a:bodyPr/>
          <a:lstStyle/>
          <a:p>
            <a:pPr marL="101600" indent="0">
              <a:buNone/>
            </a:pPr>
            <a:r>
              <a:rPr lang="en-US" sz="2400" b="1" dirty="0">
                <a:solidFill>
                  <a:srgbClr val="007FA3"/>
                </a:solidFill>
              </a:rPr>
              <a:t>Marketing strategies for service firms</a:t>
            </a:r>
          </a:p>
          <a:p>
            <a:r>
              <a:rPr lang="en-US" sz="2000" dirty="0"/>
              <a:t>Service firms establish their positions through traditional marketing mix activities. </a:t>
            </a:r>
          </a:p>
          <a:p>
            <a:pPr marL="898525" lvl="1" indent="-339725">
              <a:buFont typeface="Wingdings" panose="05000000000000000000" pitchFamily="2" charset="2"/>
              <a:buChar char="Ø"/>
            </a:pPr>
            <a:r>
              <a:rPr lang="en-US" sz="2000" dirty="0"/>
              <a:t>However, as services differ from tangible products, they often also require additional marketing approaches beyond using the four Ps.</a:t>
            </a:r>
          </a:p>
          <a:p>
            <a:r>
              <a:rPr lang="en-US" sz="2000" dirty="0"/>
              <a:t>Successful service companies focus their attention on both their customers and their employees.</a:t>
            </a:r>
          </a:p>
          <a:p>
            <a:endParaRPr lang="en-US" sz="2000" dirty="0"/>
          </a:p>
          <a:p>
            <a:endParaRPr lang="en-US" sz="2000" dirty="0"/>
          </a:p>
          <a:p>
            <a:pPr lvl="1"/>
            <a:endParaRPr lang="en-US" sz="2000" dirty="0"/>
          </a:p>
          <a:p>
            <a:pPr marL="101600" indent="0">
              <a:buNone/>
            </a:pPr>
            <a:endParaRPr lang="en-US" sz="2000" dirty="0"/>
          </a:p>
        </p:txBody>
      </p:sp>
    </p:spTree>
    <p:extLst>
      <p:ext uri="{BB962C8B-B14F-4D97-AF65-F5344CB8AC3E}">
        <p14:creationId xmlns:p14="http://schemas.microsoft.com/office/powerpoint/2010/main" val="3667112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349" y="799087"/>
            <a:ext cx="7710615" cy="369002"/>
          </a:xfrm>
        </p:spPr>
        <p:txBody>
          <a:bodyPr/>
          <a:lstStyle/>
          <a:p>
            <a:r>
              <a:rPr lang="en-AU" sz="3200" dirty="0">
                <a:solidFill>
                  <a:srgbClr val="007FA3"/>
                </a:solidFill>
                <a:latin typeface="+mj-lt"/>
              </a:rPr>
              <a:t>Seven elements of the ‘services’ marketing mix</a:t>
            </a:r>
          </a:p>
        </p:txBody>
      </p:sp>
      <p:sp>
        <p:nvSpPr>
          <p:cNvPr id="4" name="Slide Number Placeholder 3"/>
          <p:cNvSpPr>
            <a:spLocks noGrp="1"/>
          </p:cNvSpPr>
          <p:nvPr>
            <p:ph type="sldNum" sz="quarter" idx="10"/>
          </p:nvPr>
        </p:nvSpPr>
        <p:spPr bwMode="gray">
          <a:xfrm>
            <a:off x="8811358" y="6428643"/>
            <a:ext cx="332642" cy="1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l" rtl="0" fontAlgn="base">
              <a:spcBef>
                <a:spcPct val="0"/>
              </a:spcBef>
              <a:spcAft>
                <a:spcPct val="0"/>
              </a:spcAft>
              <a:defRPr sz="831" kern="1200">
                <a:solidFill>
                  <a:srgbClr val="4D4D4D"/>
                </a:solidFill>
                <a:latin typeface="Verdana" pitchFamily="34" charset="0"/>
                <a:ea typeface="+mn-ea"/>
                <a:cs typeface="Arial" charset="0"/>
              </a:defRPr>
            </a:lvl1pPr>
            <a:lvl2pPr marL="422041" algn="l" rtl="0" fontAlgn="base">
              <a:spcBef>
                <a:spcPct val="50000"/>
              </a:spcBef>
              <a:spcAft>
                <a:spcPct val="0"/>
              </a:spcAft>
              <a:defRPr sz="923" kern="1200">
                <a:solidFill>
                  <a:schemeClr val="tx1"/>
                </a:solidFill>
                <a:latin typeface="Verdana" pitchFamily="34" charset="0"/>
                <a:ea typeface="+mn-ea"/>
                <a:cs typeface="Arial" charset="0"/>
              </a:defRPr>
            </a:lvl2pPr>
            <a:lvl3pPr marL="844083" algn="l" rtl="0" fontAlgn="base">
              <a:spcBef>
                <a:spcPct val="50000"/>
              </a:spcBef>
              <a:spcAft>
                <a:spcPct val="0"/>
              </a:spcAft>
              <a:defRPr sz="923" kern="1200">
                <a:solidFill>
                  <a:schemeClr val="tx1"/>
                </a:solidFill>
                <a:latin typeface="Verdana" pitchFamily="34" charset="0"/>
                <a:ea typeface="+mn-ea"/>
                <a:cs typeface="Arial" charset="0"/>
              </a:defRPr>
            </a:lvl3pPr>
            <a:lvl4pPr marL="1266124" algn="l" rtl="0" fontAlgn="base">
              <a:spcBef>
                <a:spcPct val="50000"/>
              </a:spcBef>
              <a:spcAft>
                <a:spcPct val="0"/>
              </a:spcAft>
              <a:defRPr sz="923" kern="1200">
                <a:solidFill>
                  <a:schemeClr val="tx1"/>
                </a:solidFill>
                <a:latin typeface="Verdana" pitchFamily="34" charset="0"/>
                <a:ea typeface="+mn-ea"/>
                <a:cs typeface="Arial" charset="0"/>
              </a:defRPr>
            </a:lvl4pPr>
            <a:lvl5pPr marL="1688165" algn="l" rtl="0" fontAlgn="base">
              <a:spcBef>
                <a:spcPct val="50000"/>
              </a:spcBef>
              <a:spcAft>
                <a:spcPct val="0"/>
              </a:spcAft>
              <a:defRPr sz="923" kern="1200">
                <a:solidFill>
                  <a:schemeClr val="tx1"/>
                </a:solidFill>
                <a:latin typeface="Verdana" pitchFamily="34" charset="0"/>
                <a:ea typeface="+mn-ea"/>
                <a:cs typeface="Arial" charset="0"/>
              </a:defRPr>
            </a:lvl5pPr>
            <a:lvl6pPr marL="2110207" algn="l" defTabSz="844083" rtl="0" eaLnBrk="1" latinLnBrk="0" hangingPunct="1">
              <a:defRPr sz="923" kern="1200">
                <a:solidFill>
                  <a:schemeClr val="tx1"/>
                </a:solidFill>
                <a:latin typeface="Verdana" pitchFamily="34" charset="0"/>
                <a:ea typeface="+mn-ea"/>
                <a:cs typeface="Arial" charset="0"/>
              </a:defRPr>
            </a:lvl6pPr>
            <a:lvl7pPr marL="2532248" algn="l" defTabSz="844083" rtl="0" eaLnBrk="1" latinLnBrk="0" hangingPunct="1">
              <a:defRPr sz="923" kern="1200">
                <a:solidFill>
                  <a:schemeClr val="tx1"/>
                </a:solidFill>
                <a:latin typeface="Verdana" pitchFamily="34" charset="0"/>
                <a:ea typeface="+mn-ea"/>
                <a:cs typeface="Arial" charset="0"/>
              </a:defRPr>
            </a:lvl7pPr>
            <a:lvl8pPr marL="2954289" algn="l" defTabSz="844083" rtl="0" eaLnBrk="1" latinLnBrk="0" hangingPunct="1">
              <a:defRPr sz="923" kern="1200">
                <a:solidFill>
                  <a:schemeClr val="tx1"/>
                </a:solidFill>
                <a:latin typeface="Verdana" pitchFamily="34" charset="0"/>
                <a:ea typeface="+mn-ea"/>
                <a:cs typeface="Arial" charset="0"/>
              </a:defRPr>
            </a:lvl8pPr>
            <a:lvl9pPr marL="3376331" algn="l" defTabSz="844083" rtl="0" eaLnBrk="1" latinLnBrk="0" hangingPunct="1">
              <a:defRPr sz="923" kern="1200">
                <a:solidFill>
                  <a:schemeClr val="tx1"/>
                </a:solidFill>
                <a:latin typeface="Verdana" pitchFamily="34" charset="0"/>
                <a:ea typeface="+mn-ea"/>
                <a:cs typeface="Arial" charset="0"/>
              </a:defRPr>
            </a:lvl9pPr>
          </a:lstStyle>
          <a:p>
            <a:pPr>
              <a:defRPr/>
            </a:pPr>
            <a:fld id="{A38E4037-6637-4F58-A3D6-02D940F5DE4F}" type="slidenum">
              <a:rPr lang="en-GB" smtClean="0"/>
              <a:pPr>
                <a:defRPr/>
              </a:pPr>
              <a:t>19</a:t>
            </a:fld>
            <a:endParaRPr lang="en-GB" dirty="0"/>
          </a:p>
        </p:txBody>
      </p:sp>
      <p:pic>
        <p:nvPicPr>
          <p:cNvPr id="2050" name="Picture 2" descr="Image result for seven marketing mix services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192" y="3205077"/>
            <a:ext cx="3367454" cy="2945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6239" y="1211468"/>
            <a:ext cx="8462204" cy="830997"/>
          </a:xfrm>
          <a:prstGeom prst="rect">
            <a:avLst/>
          </a:prstGeom>
          <a:noFill/>
        </p:spPr>
        <p:txBody>
          <a:bodyPr wrap="square" rtlCol="0">
            <a:spAutoFit/>
          </a:bodyPr>
          <a:lstStyle/>
          <a:p>
            <a:pPr marL="101600">
              <a:spcBef>
                <a:spcPts val="1500"/>
              </a:spcBef>
              <a:buClr>
                <a:srgbClr val="007FA3"/>
              </a:buClr>
              <a:buSzPct val="100000"/>
            </a:pPr>
            <a:r>
              <a:rPr lang="en-AU" sz="2400" b="1" dirty="0">
                <a:solidFill>
                  <a:srgbClr val="007FA3"/>
                </a:solidFill>
              </a:rPr>
              <a:t>There are usually regarded as three extra elements in the ‘services’ mix, over and above the usual ‘4 P’s’ …..</a:t>
            </a:r>
          </a:p>
        </p:txBody>
      </p:sp>
      <p:pic>
        <p:nvPicPr>
          <p:cNvPr id="2052" name="Picture 4" descr="Image result for customer service pictur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758" y="2150546"/>
            <a:ext cx="1682671" cy="12889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ervice flowchart pictu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25" y="3724729"/>
            <a:ext cx="2440105" cy="16064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7825" y="2150546"/>
            <a:ext cx="2737631" cy="1115305"/>
          </a:xfrm>
          <a:prstGeom prst="rect">
            <a:avLst/>
          </a:prstGeom>
          <a:noFill/>
        </p:spPr>
        <p:txBody>
          <a:bodyPr wrap="square" rtlCol="0">
            <a:spAutoFit/>
          </a:bodyPr>
          <a:lstStyle/>
          <a:p>
            <a:pPr algn="ctr"/>
            <a:r>
              <a:rPr lang="en-AU" sz="1108" dirty="0">
                <a:solidFill>
                  <a:srgbClr val="002060"/>
                </a:solidFill>
              </a:rPr>
              <a:t>PROCESS: The very many service interactions between the customer and different aspects of the service provision can often be flowcharted, including identifying all the roles, training needed, costs, timing and ‘fail points’ to avoid</a:t>
            </a:r>
          </a:p>
        </p:txBody>
      </p:sp>
      <p:sp>
        <p:nvSpPr>
          <p:cNvPr id="22" name="Down Arrow 21"/>
          <p:cNvSpPr/>
          <p:nvPr/>
        </p:nvSpPr>
        <p:spPr bwMode="auto">
          <a:xfrm>
            <a:off x="1462332" y="3423494"/>
            <a:ext cx="42202" cy="225414"/>
          </a:xfrm>
          <a:prstGeom prst="downArrow">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844083" fontAlgn="base">
              <a:spcBef>
                <a:spcPct val="50000"/>
              </a:spcBef>
              <a:spcAft>
                <a:spcPct val="0"/>
              </a:spcAft>
            </a:pPr>
            <a:endParaRPr lang="en-AU" sz="923">
              <a:solidFill>
                <a:schemeClr val="tx1"/>
              </a:solidFill>
              <a:latin typeface="Verdana" pitchFamily="34" charset="0"/>
              <a:cs typeface="Arial" charset="0"/>
            </a:endParaRPr>
          </a:p>
        </p:txBody>
      </p:sp>
      <p:pic>
        <p:nvPicPr>
          <p:cNvPr id="2056" name="Picture 8" descr="Image result for services office pictur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5645" y="4398830"/>
            <a:ext cx="2581892" cy="161110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332601" y="3767912"/>
            <a:ext cx="2307981" cy="603820"/>
          </a:xfrm>
          <a:prstGeom prst="rect">
            <a:avLst/>
          </a:prstGeom>
          <a:noFill/>
        </p:spPr>
        <p:txBody>
          <a:bodyPr wrap="square" rtlCol="0">
            <a:spAutoFit/>
          </a:bodyPr>
          <a:lstStyle/>
          <a:p>
            <a:pPr algn="ctr"/>
            <a:r>
              <a:rPr lang="en-AU" sz="1108" dirty="0">
                <a:solidFill>
                  <a:srgbClr val="002060"/>
                </a:solidFill>
              </a:rPr>
              <a:t>PHYSICAL EVIDENCE: Having a physical presence to back up the service</a:t>
            </a:r>
          </a:p>
        </p:txBody>
      </p:sp>
      <p:sp>
        <p:nvSpPr>
          <p:cNvPr id="25" name="TextBox 24"/>
          <p:cNvSpPr txBox="1"/>
          <p:nvPr/>
        </p:nvSpPr>
        <p:spPr>
          <a:xfrm>
            <a:off x="7330413" y="2411471"/>
            <a:ext cx="1480945" cy="603820"/>
          </a:xfrm>
          <a:prstGeom prst="rect">
            <a:avLst/>
          </a:prstGeom>
          <a:noFill/>
        </p:spPr>
        <p:txBody>
          <a:bodyPr wrap="square" rtlCol="0">
            <a:spAutoFit/>
          </a:bodyPr>
          <a:lstStyle/>
          <a:p>
            <a:pPr algn="ctr"/>
            <a:r>
              <a:rPr lang="en-AU" sz="1108" dirty="0">
                <a:solidFill>
                  <a:srgbClr val="002060"/>
                </a:solidFill>
              </a:rPr>
              <a:t>PEOPLE: Your personnel are the lifeblood of a service</a:t>
            </a:r>
          </a:p>
        </p:txBody>
      </p:sp>
    </p:spTree>
    <p:extLst>
      <p:ext uri="{BB962C8B-B14F-4D97-AF65-F5344CB8AC3E}">
        <p14:creationId xmlns:p14="http://schemas.microsoft.com/office/powerpoint/2010/main" val="72744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F5E30427-4547-4715-9C31-D129FE43C7C1}"/>
              </a:ext>
            </a:extLst>
          </p:cNvPr>
          <p:cNvSpPr>
            <a:spLocks noGrp="1"/>
          </p:cNvSpPr>
          <p:nvPr>
            <p:ph type="title"/>
          </p:nvPr>
        </p:nvSpPr>
        <p:spPr>
          <a:xfrm>
            <a:off x="457200" y="215371"/>
            <a:ext cx="8229600" cy="729509"/>
          </a:xfrm>
        </p:spPr>
        <p:txBody>
          <a:bodyPr/>
          <a:lstStyle/>
          <a:p>
            <a:r>
              <a:rPr lang="en-US" sz="3200" dirty="0"/>
              <a:t>What is a product? </a:t>
            </a:r>
            <a:endParaRPr lang="en-US" sz="2000" dirty="0"/>
          </a:p>
        </p:txBody>
      </p:sp>
      <p:sp>
        <p:nvSpPr>
          <p:cNvPr id="3" name="Text Placeholder 2">
            <a:extLst>
              <a:ext uri="{FF2B5EF4-FFF2-40B4-BE49-F238E27FC236}">
                <a16:creationId xmlns:a16="http://schemas.microsoft.com/office/drawing/2014/main" id="{C7697BCC-A93B-4430-8CDA-E7B6FF3D13DA}"/>
              </a:ext>
            </a:extLst>
          </p:cNvPr>
          <p:cNvSpPr>
            <a:spLocks noGrp="1"/>
          </p:cNvSpPr>
          <p:nvPr>
            <p:ph type="body" idx="4294967295"/>
          </p:nvPr>
        </p:nvSpPr>
        <p:spPr>
          <a:xfrm>
            <a:off x="457201" y="814810"/>
            <a:ext cx="8229599" cy="4525963"/>
          </a:xfrm>
        </p:spPr>
        <p:txBody>
          <a:bodyPr/>
          <a:lstStyle/>
          <a:p>
            <a:pPr marL="101600" indent="0">
              <a:buNone/>
            </a:pPr>
            <a:r>
              <a:rPr lang="en-US" sz="2000" dirty="0"/>
              <a:t>A </a:t>
            </a:r>
            <a:r>
              <a:rPr lang="en-US" sz="2000" b="1" dirty="0"/>
              <a:t>product</a:t>
            </a:r>
            <a:r>
              <a:rPr lang="en-US" sz="2000" dirty="0"/>
              <a:t> </a:t>
            </a:r>
          </a:p>
          <a:p>
            <a:r>
              <a:rPr lang="en-US" sz="2000" dirty="0"/>
              <a:t>is anything that can be offered to a market for attention, acquisition, use or consumption that might satisfy a want or need.</a:t>
            </a:r>
          </a:p>
          <a:p>
            <a:pPr marL="101600" indent="0" algn="l">
              <a:buNone/>
            </a:pPr>
            <a:r>
              <a:rPr lang="en-NZ" sz="2000" dirty="0"/>
              <a:t>A </a:t>
            </a:r>
            <a:r>
              <a:rPr lang="en-NZ" sz="2000" b="1" dirty="0"/>
              <a:t>good</a:t>
            </a:r>
          </a:p>
          <a:p>
            <a:r>
              <a:rPr lang="en-US" sz="2000" dirty="0"/>
              <a:t>is a physical object that can be perceived by touch such as a building, vehicle, or gadget. </a:t>
            </a:r>
          </a:p>
          <a:p>
            <a:r>
              <a:rPr lang="en-US" sz="2000" b="1" dirty="0"/>
              <a:t>Tangible good </a:t>
            </a:r>
            <a:r>
              <a:rPr lang="en-US" sz="2000" dirty="0"/>
              <a:t>– things you can pick up or touch, and own.</a:t>
            </a:r>
            <a:endParaRPr lang="en-NZ" sz="2000" dirty="0"/>
          </a:p>
          <a:p>
            <a:pPr marL="101600" indent="0" algn="l">
              <a:buNone/>
            </a:pPr>
            <a:r>
              <a:rPr lang="en-NZ" sz="2000" dirty="0"/>
              <a:t>A </a:t>
            </a:r>
            <a:r>
              <a:rPr lang="en-NZ" sz="2000" b="1" dirty="0"/>
              <a:t>service</a:t>
            </a:r>
            <a:r>
              <a:rPr lang="en-NZ" sz="2000" dirty="0"/>
              <a:t> </a:t>
            </a:r>
          </a:p>
          <a:p>
            <a:pPr algn="l"/>
            <a:r>
              <a:rPr lang="en-NZ" sz="2000" dirty="0"/>
              <a:t>is an activity, benefit or satisfaction offered for sale that is essentially </a:t>
            </a:r>
            <a:r>
              <a:rPr lang="en-NZ" sz="2000" b="1" dirty="0"/>
              <a:t>intangible</a:t>
            </a:r>
            <a:r>
              <a:rPr lang="en-NZ" sz="2000" dirty="0"/>
              <a:t> and does not result in the ownership of anything.</a:t>
            </a:r>
            <a:r>
              <a:rPr lang="en-US" sz="2000" dirty="0"/>
              <a:t> </a:t>
            </a:r>
          </a:p>
          <a:p>
            <a:pPr algn="l"/>
            <a:r>
              <a:rPr lang="en-US" sz="2000" b="1" dirty="0"/>
              <a:t>Intangibles</a:t>
            </a:r>
            <a:r>
              <a:rPr lang="en-US" sz="2000" dirty="0"/>
              <a:t> – things that are done by or for the consumer - services, experiences, events, people, places, properties, </a:t>
            </a:r>
            <a:r>
              <a:rPr lang="en-US" sz="2000" dirty="0" err="1"/>
              <a:t>organisations</a:t>
            </a:r>
            <a:r>
              <a:rPr lang="en-US" sz="2000" dirty="0"/>
              <a:t>, information and ideas</a:t>
            </a:r>
          </a:p>
          <a:p>
            <a:pPr algn="l"/>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p:cNvSpPr/>
          <p:nvPr/>
        </p:nvSpPr>
        <p:spPr bwMode="auto">
          <a:xfrm>
            <a:off x="3040344" y="2210278"/>
            <a:ext cx="844062" cy="844062"/>
          </a:xfrm>
          <a:prstGeom prst="wav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defTabSz="844083" fontAlgn="base">
              <a:spcBef>
                <a:spcPct val="50000"/>
              </a:spcBef>
              <a:spcAft>
                <a:spcPct val="0"/>
              </a:spcAft>
            </a:pPr>
            <a:endParaRPr lang="en-US" sz="923">
              <a:solidFill>
                <a:schemeClr val="tx1"/>
              </a:solidFill>
              <a:latin typeface="Verdana" pitchFamily="34" charset="0"/>
              <a:cs typeface="Arial" charset="0"/>
            </a:endParaRPr>
          </a:p>
        </p:txBody>
      </p:sp>
      <p:sp>
        <p:nvSpPr>
          <p:cNvPr id="7" name="Wave 6"/>
          <p:cNvSpPr/>
          <p:nvPr/>
        </p:nvSpPr>
        <p:spPr bwMode="auto">
          <a:xfrm>
            <a:off x="2781958" y="1926054"/>
            <a:ext cx="2868087" cy="1446963"/>
          </a:xfrm>
          <a:prstGeom prst="wave">
            <a:avLst>
              <a:gd name="adj1" fmla="val 11905"/>
              <a:gd name="adj2" fmla="val 240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defTabSz="844083" fontAlgn="base">
              <a:spcBef>
                <a:spcPct val="50000"/>
              </a:spcBef>
              <a:spcAft>
                <a:spcPct val="0"/>
              </a:spcAft>
            </a:pPr>
            <a:endParaRPr lang="en-US" sz="923">
              <a:solidFill>
                <a:schemeClr val="tx1"/>
              </a:solidFill>
              <a:latin typeface="Verdana" pitchFamily="34" charset="0"/>
              <a:cs typeface="Arial" charset="0"/>
            </a:endParaRPr>
          </a:p>
        </p:txBody>
      </p:sp>
      <p:sp>
        <p:nvSpPr>
          <p:cNvPr id="9" name="Rectangle 2"/>
          <p:cNvSpPr txBox="1">
            <a:spLocks noChangeArrowheads="1"/>
          </p:cNvSpPr>
          <p:nvPr/>
        </p:nvSpPr>
        <p:spPr>
          <a:xfrm>
            <a:off x="391886" y="374304"/>
            <a:ext cx="8444753" cy="1144709"/>
          </a:xfrm>
          <a:prstGeom prst="rect">
            <a:avLst/>
          </a:prstGeom>
          <a:noFill/>
          <a:ln>
            <a:noFill/>
          </a:ln>
        </p:spPr>
        <p:txBody>
          <a:bodyPr lIns="84392" tIns="84392" rIns="84392" bIns="84392" anchor="t" anchorCtr="0"/>
          <a:lstStyle/>
          <a:p>
            <a:pPr>
              <a:spcBef>
                <a:spcPts val="886"/>
              </a:spcBef>
            </a:pPr>
            <a:r>
              <a:rPr lang="en-GB" altLang="en-US" sz="3200" b="1" dirty="0">
                <a:solidFill>
                  <a:srgbClr val="007FA3"/>
                </a:solidFill>
                <a:latin typeface="+mj-lt"/>
                <a:cs typeface="Times New Roman"/>
                <a:sym typeface="Times New Roman"/>
              </a:rPr>
              <a:t>New-product development strategy</a:t>
            </a:r>
          </a:p>
        </p:txBody>
      </p:sp>
      <p:sp>
        <p:nvSpPr>
          <p:cNvPr id="6" name="Content Placeholder 10"/>
          <p:cNvSpPr txBox="1">
            <a:spLocks/>
          </p:cNvSpPr>
          <p:nvPr/>
        </p:nvSpPr>
        <p:spPr>
          <a:xfrm>
            <a:off x="427601" y="1225801"/>
            <a:ext cx="8373322" cy="4406399"/>
          </a:xfrm>
          <a:prstGeom prst="rect">
            <a:avLst/>
          </a:prstGeom>
          <a:noFill/>
          <a:ln>
            <a:noFill/>
          </a:ln>
        </p:spPr>
        <p:txBody>
          <a:bodyPr lIns="84392" tIns="84392" rIns="84392" bIns="84392" anchor="t" anchorCtr="0"/>
          <a:lstStyle/>
          <a:p>
            <a:pPr marL="436696" lvl="1" indent="-237398">
              <a:spcBef>
                <a:spcPts val="600"/>
              </a:spcBef>
              <a:spcAft>
                <a:spcPts val="600"/>
              </a:spcAft>
              <a:buClr>
                <a:srgbClr val="00638A"/>
              </a:buClr>
              <a:buFont typeface="Verdana"/>
              <a:buChar char="•"/>
              <a:tabLst>
                <a:tab pos="1688165" algn="l"/>
              </a:tabLst>
            </a:pPr>
            <a:r>
              <a:rPr lang="en-US" sz="2000" dirty="0"/>
              <a:t>A business can obtain </a:t>
            </a:r>
            <a:r>
              <a:rPr lang="en-US" sz="2000" b="1" dirty="0">
                <a:solidFill>
                  <a:srgbClr val="F25B33"/>
                </a:solidFill>
                <a:ea typeface="Verdana" pitchFamily="34" charset="0"/>
              </a:rPr>
              <a:t>new products </a:t>
            </a:r>
            <a:r>
              <a:rPr lang="en-US" sz="2000" dirty="0"/>
              <a:t>in two ways:</a:t>
            </a:r>
            <a:endParaRPr lang="en-AU" altLang="en-US" sz="2000" dirty="0">
              <a:ea typeface="Verdana" pitchFamily="34" charset="0"/>
              <a:cs typeface="Verdana" pitchFamily="34" charset="0"/>
            </a:endParaRPr>
          </a:p>
          <a:p>
            <a:pPr marL="949593" lvl="2" indent="-422041">
              <a:spcBef>
                <a:spcPts val="600"/>
              </a:spcBef>
              <a:spcAft>
                <a:spcPts val="600"/>
              </a:spcAft>
              <a:buClr>
                <a:srgbClr val="00638A"/>
              </a:buClr>
              <a:buFont typeface="+mj-lt"/>
              <a:buAutoNum type="arabicPeriod"/>
              <a:tabLst>
                <a:tab pos="1688165" algn="l"/>
              </a:tabLst>
            </a:pPr>
            <a:r>
              <a:rPr lang="en-US" sz="2000" dirty="0"/>
              <a:t>One is through </a:t>
            </a:r>
            <a:r>
              <a:rPr lang="en-US" sz="2000" b="1" i="1" dirty="0">
                <a:solidFill>
                  <a:srgbClr val="FF0000"/>
                </a:solidFill>
              </a:rPr>
              <a:t>acquisition</a:t>
            </a:r>
            <a:r>
              <a:rPr lang="en-US" sz="2000" i="1" dirty="0"/>
              <a:t> </a:t>
            </a:r>
            <a:r>
              <a:rPr lang="en-US" sz="2000" dirty="0"/>
              <a:t>– by buying a whole company, a patent or a </a:t>
            </a:r>
            <a:r>
              <a:rPr lang="en-AU" sz="2000" dirty="0"/>
              <a:t>licence</a:t>
            </a:r>
            <a:r>
              <a:rPr lang="en-US" sz="2000" dirty="0"/>
              <a:t> to produce someone else’s product. </a:t>
            </a:r>
          </a:p>
          <a:p>
            <a:pPr marL="949593" lvl="2" indent="-422041">
              <a:spcBef>
                <a:spcPts val="600"/>
              </a:spcBef>
              <a:spcAft>
                <a:spcPts val="600"/>
              </a:spcAft>
              <a:buClr>
                <a:srgbClr val="00638A"/>
              </a:buClr>
              <a:buFont typeface="+mj-lt"/>
              <a:buAutoNum type="arabicPeriod"/>
              <a:tabLst>
                <a:tab pos="1688165" algn="l"/>
              </a:tabLst>
            </a:pPr>
            <a:r>
              <a:rPr lang="en-US" sz="2000" dirty="0"/>
              <a:t>The other is through the firm’s own </a:t>
            </a:r>
            <a:r>
              <a:rPr lang="en-US" sz="2000" b="1" i="1" dirty="0">
                <a:solidFill>
                  <a:srgbClr val="FF0000"/>
                </a:solidFill>
              </a:rPr>
              <a:t>new-product development </a:t>
            </a:r>
            <a:r>
              <a:rPr lang="en-US" sz="2000" dirty="0"/>
              <a:t>efforts.</a:t>
            </a:r>
          </a:p>
          <a:p>
            <a:pPr marL="436696" lvl="1" indent="-237398">
              <a:spcBef>
                <a:spcPts val="600"/>
              </a:spcBef>
              <a:spcAft>
                <a:spcPts val="600"/>
              </a:spcAft>
              <a:buClr>
                <a:srgbClr val="00638A"/>
              </a:buClr>
              <a:buFont typeface="Verdana"/>
              <a:buChar char="•"/>
              <a:tabLst>
                <a:tab pos="1688165" algn="l"/>
              </a:tabLst>
            </a:pPr>
            <a:r>
              <a:rPr lang="en-US" altLang="en-US" sz="2000" b="1" dirty="0">
                <a:solidFill>
                  <a:srgbClr val="F25B33"/>
                </a:solidFill>
                <a:ea typeface="Verdana" pitchFamily="34" charset="0"/>
                <a:cs typeface="Verdana" pitchFamily="34" charset="0"/>
              </a:rPr>
              <a:t>New-product development </a:t>
            </a:r>
            <a:r>
              <a:rPr lang="en-US" altLang="en-US" sz="2000" dirty="0">
                <a:ea typeface="Verdana" pitchFamily="34" charset="0"/>
                <a:cs typeface="Verdana" pitchFamily="34" charset="0"/>
              </a:rPr>
              <a:t>refers to the development of </a:t>
            </a:r>
          </a:p>
          <a:p>
            <a:pPr marL="858737" lvl="2" indent="-237398">
              <a:spcBef>
                <a:spcPts val="600"/>
              </a:spcBef>
              <a:spcAft>
                <a:spcPts val="600"/>
              </a:spcAft>
              <a:buClr>
                <a:srgbClr val="00638A"/>
              </a:buClr>
              <a:buFont typeface="Verdana"/>
              <a:buChar char="•"/>
              <a:tabLst>
                <a:tab pos="1688165" algn="l"/>
              </a:tabLst>
            </a:pPr>
            <a:r>
              <a:rPr lang="en-US" altLang="en-US" sz="2000" dirty="0">
                <a:ea typeface="Verdana" pitchFamily="34" charset="0"/>
                <a:cs typeface="Verdana" pitchFamily="34" charset="0"/>
              </a:rPr>
              <a:t>original products – Inventions, new to the world e.g., technology (internet enabled TV, Pharmaceuticals - vaccines </a:t>
            </a:r>
          </a:p>
          <a:p>
            <a:pPr marL="858737" lvl="2" indent="-237398">
              <a:spcBef>
                <a:spcPts val="600"/>
              </a:spcBef>
              <a:spcAft>
                <a:spcPts val="600"/>
              </a:spcAft>
              <a:buClr>
                <a:srgbClr val="00638A"/>
              </a:buClr>
              <a:buFont typeface="Verdana"/>
              <a:buChar char="•"/>
              <a:tabLst>
                <a:tab pos="1688165" algn="l"/>
              </a:tabLst>
            </a:pPr>
            <a:r>
              <a:rPr lang="en-US" altLang="en-US" sz="2000" dirty="0">
                <a:ea typeface="Verdana" pitchFamily="34" charset="0"/>
                <a:cs typeface="Verdana" pitchFamily="34" charset="0"/>
              </a:rPr>
              <a:t>product improvements – existing products made better </a:t>
            </a:r>
          </a:p>
          <a:p>
            <a:pPr marL="858737" lvl="2" indent="-237398">
              <a:spcBef>
                <a:spcPts val="600"/>
              </a:spcBef>
              <a:spcAft>
                <a:spcPts val="600"/>
              </a:spcAft>
              <a:buClr>
                <a:srgbClr val="00638A"/>
              </a:buClr>
              <a:buFont typeface="Verdana"/>
              <a:buChar char="•"/>
              <a:tabLst>
                <a:tab pos="1688165" algn="l"/>
              </a:tabLst>
            </a:pPr>
            <a:r>
              <a:rPr lang="en-US" altLang="en-US" sz="2000" dirty="0">
                <a:ea typeface="Verdana" pitchFamily="34" charset="0"/>
                <a:cs typeface="Verdana" pitchFamily="34" charset="0"/>
              </a:rPr>
              <a:t>product modifications – line extensions in the firm's current market e.g., Carlton introducing a mid strength beer</a:t>
            </a:r>
          </a:p>
          <a:p>
            <a:pPr marL="858737" lvl="2" indent="-237398">
              <a:spcBef>
                <a:spcPts val="600"/>
              </a:spcBef>
              <a:spcAft>
                <a:spcPts val="600"/>
              </a:spcAft>
              <a:buClr>
                <a:srgbClr val="00638A"/>
              </a:buClr>
              <a:buFont typeface="Verdana"/>
              <a:buChar char="•"/>
              <a:tabLst>
                <a:tab pos="1688165" algn="l"/>
              </a:tabLst>
            </a:pPr>
            <a:r>
              <a:rPr lang="en-US" altLang="en-US" sz="2000" dirty="0">
                <a:ea typeface="Verdana" pitchFamily="34" charset="0"/>
                <a:cs typeface="Verdana" pitchFamily="34" charset="0"/>
              </a:rPr>
              <a:t>new brands through the company’s own research and development (R&amp;D) efforts e.g., Toyota introducing Lexus. </a:t>
            </a:r>
            <a:endParaRPr lang="en-AU" altLang="en-US" sz="2000" dirty="0">
              <a:latin typeface="Verdana" pitchFamily="34" charset="0"/>
              <a:ea typeface="Verdana" pitchFamily="34" charset="0"/>
              <a:cs typeface="Verdana" pitchFamily="34" charset="0"/>
            </a:endParaRPr>
          </a:p>
          <a:p>
            <a:pPr marL="436696" lvl="1" indent="-237398" defTabSz="844083">
              <a:spcBef>
                <a:spcPts val="600"/>
              </a:spcBef>
              <a:spcAft>
                <a:spcPts val="600"/>
              </a:spcAft>
              <a:buClr>
                <a:srgbClr val="00638A"/>
              </a:buClr>
              <a:tabLst>
                <a:tab pos="1688165" algn="l"/>
              </a:tabLst>
              <a:defRPr/>
            </a:pPr>
            <a:endParaRPr lang="en-AU" altLang="en-US" sz="2000" dirty="0">
              <a:latin typeface="Verdana" pitchFamily="34" charset="0"/>
              <a:ea typeface="Verdana" pitchFamily="34" charset="0"/>
              <a:cs typeface="Verdana" pitchFamily="34" charset="0"/>
            </a:endParaRPr>
          </a:p>
          <a:p>
            <a:pPr marL="436696" lvl="1" indent="-237398" defTabSz="844083">
              <a:spcBef>
                <a:spcPts val="600"/>
              </a:spcBef>
              <a:spcAft>
                <a:spcPts val="600"/>
              </a:spcAft>
              <a:buClr>
                <a:srgbClr val="00638A"/>
              </a:buClr>
              <a:tabLst>
                <a:tab pos="1688165" algn="l"/>
              </a:tabLst>
              <a:defRPr/>
            </a:pPr>
            <a:endParaRPr lang="en-AU" altLang="en-US" sz="2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18100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bwMode="auto">
          <a:xfrm>
            <a:off x="413543" y="201407"/>
            <a:ext cx="8316913" cy="822735"/>
          </a:xfrm>
        </p:spPr>
        <p:txBody>
          <a:bodyPr wrap="square" numCol="1" anchor="b" anchorCtr="0" compatLnSpc="1"/>
          <a:lstStyle/>
          <a:p>
            <a:pPr>
              <a:spcBef>
                <a:spcPts val="886"/>
              </a:spcBef>
            </a:pPr>
            <a:r>
              <a:rPr lang="en-AU" altLang="en-US" sz="3200" dirty="0">
                <a:solidFill>
                  <a:srgbClr val="007FA3"/>
                </a:solidFill>
                <a:latin typeface="+mj-lt"/>
                <a:sym typeface="Arial"/>
              </a:rPr>
              <a:t>The importance of new products</a:t>
            </a:r>
          </a:p>
        </p:txBody>
      </p:sp>
      <p:sp>
        <p:nvSpPr>
          <p:cNvPr id="12291" name="Rectangle 3"/>
          <p:cNvSpPr>
            <a:spLocks noGrp="1" noChangeArrowheads="1"/>
          </p:cNvSpPr>
          <p:nvPr>
            <p:ph idx="1"/>
          </p:nvPr>
        </p:nvSpPr>
        <p:spPr>
          <a:xfrm>
            <a:off x="571499" y="1159029"/>
            <a:ext cx="8001000" cy="4081462"/>
          </a:xfrm>
        </p:spPr>
        <p:txBody>
          <a:bodyPr>
            <a:normAutofit/>
          </a:bodyPr>
          <a:lstStyle/>
          <a:p>
            <a:pPr marL="0" indent="0" eaLnBrk="1" hangingPunct="1">
              <a:spcBef>
                <a:spcPts val="600"/>
              </a:spcBef>
              <a:spcAft>
                <a:spcPts val="600"/>
              </a:spcAft>
              <a:buFont typeface="Arial" panose="020B0604020202020204" pitchFamily="34" charset="0"/>
              <a:buNone/>
              <a:defRPr/>
            </a:pPr>
            <a:r>
              <a:rPr lang="en-AU" altLang="en-US" sz="2000" dirty="0">
                <a:latin typeface="Arial" panose="020B0604020202020204" pitchFamily="34" charset="0"/>
                <a:cs typeface="Arial" panose="020B0604020202020204" pitchFamily="34" charset="0"/>
              </a:rPr>
              <a:t>New products are important to </a:t>
            </a:r>
            <a:r>
              <a:rPr lang="en-AU" altLang="en-US" sz="2000" b="1" dirty="0">
                <a:solidFill>
                  <a:srgbClr val="FF0000"/>
                </a:solidFill>
                <a:latin typeface="Arial" panose="020B0604020202020204" pitchFamily="34" charset="0"/>
                <a:cs typeface="Arial" panose="020B0604020202020204" pitchFamily="34" charset="0"/>
              </a:rPr>
              <a:t>sustain growth, increase revenues and profits and replace obsolete items.</a:t>
            </a:r>
          </a:p>
          <a:p>
            <a:pPr marL="0" indent="0">
              <a:spcBef>
                <a:spcPts val="600"/>
              </a:spcBef>
              <a:spcAft>
                <a:spcPts val="600"/>
              </a:spcAft>
              <a:buFont typeface="Arial" panose="020B0604020202020204" pitchFamily="34" charset="0"/>
              <a:buNone/>
              <a:defRPr/>
            </a:pPr>
            <a:r>
              <a:rPr lang="en-AU" sz="2000" dirty="0"/>
              <a:t>For example, Procter and Gamble (P &amp; G) spend a considerable amount of money each year developing new products. They have:</a:t>
            </a:r>
          </a:p>
          <a:p>
            <a:pPr>
              <a:spcBef>
                <a:spcPts val="600"/>
              </a:spcBef>
              <a:spcAft>
                <a:spcPts val="600"/>
              </a:spcAft>
              <a:defRPr/>
            </a:pPr>
            <a:r>
              <a:rPr lang="en-AU" sz="2000" dirty="0"/>
              <a:t>8000 employees, </a:t>
            </a:r>
          </a:p>
          <a:p>
            <a:pPr>
              <a:spcBef>
                <a:spcPts val="600"/>
              </a:spcBef>
              <a:spcAft>
                <a:spcPts val="600"/>
              </a:spcAft>
              <a:defRPr/>
            </a:pPr>
            <a:r>
              <a:rPr lang="en-AU" sz="2000" dirty="0"/>
              <a:t>1000 holders of PhDs </a:t>
            </a:r>
          </a:p>
          <a:p>
            <a:pPr>
              <a:spcBef>
                <a:spcPts val="600"/>
              </a:spcBef>
              <a:spcAft>
                <a:spcPts val="600"/>
              </a:spcAft>
              <a:defRPr/>
            </a:pPr>
            <a:r>
              <a:rPr lang="en-AU" sz="2000" dirty="0"/>
              <a:t>26 innovation facilities around the world</a:t>
            </a:r>
          </a:p>
          <a:p>
            <a:pPr>
              <a:spcBef>
                <a:spcPts val="600"/>
              </a:spcBef>
              <a:spcAft>
                <a:spcPts val="600"/>
              </a:spcAft>
              <a:defRPr/>
            </a:pPr>
            <a:r>
              <a:rPr lang="en-AU" sz="2000" dirty="0"/>
              <a:t>2022 – spent $2 billion on R &amp; D (Research and Development). </a:t>
            </a:r>
          </a:p>
          <a:p>
            <a:pPr marL="533400" indent="-533400" eaLnBrk="1" hangingPunct="1">
              <a:lnSpc>
                <a:spcPct val="90000"/>
              </a:lnSpc>
              <a:spcBef>
                <a:spcPts val="600"/>
              </a:spcBef>
              <a:spcAft>
                <a:spcPts val="600"/>
              </a:spcAft>
              <a:buClr>
                <a:srgbClr val="000096"/>
              </a:buClr>
              <a:buFontTx/>
              <a:buAutoNum type="arabicPlain"/>
              <a:defRPr/>
            </a:pPr>
            <a:endParaRPr lang="en-AU"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31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99638" y="655700"/>
            <a:ext cx="8100029" cy="726495"/>
          </a:xfrm>
        </p:spPr>
        <p:txBody>
          <a:bodyPr/>
          <a:lstStyle/>
          <a:p>
            <a:pPr eaLnBrk="1" hangingPunct="1">
              <a:spcBef>
                <a:spcPts val="886"/>
              </a:spcBef>
            </a:pPr>
            <a:r>
              <a:rPr lang="en-AU" altLang="en-US" sz="3200" dirty="0">
                <a:solidFill>
                  <a:srgbClr val="007FA3"/>
                </a:solidFill>
                <a:latin typeface="+mj-lt"/>
                <a:sym typeface="Arial"/>
              </a:rPr>
              <a:t>The main steps in new-product development (NPD)</a:t>
            </a:r>
          </a:p>
        </p:txBody>
      </p:sp>
      <p:sp>
        <p:nvSpPr>
          <p:cNvPr id="30723" name="Rectangle 3"/>
          <p:cNvSpPr>
            <a:spLocks noChangeArrowheads="1"/>
          </p:cNvSpPr>
          <p:nvPr/>
        </p:nvSpPr>
        <p:spPr bwMode="auto">
          <a:xfrm>
            <a:off x="2012838" y="5323743"/>
            <a:ext cx="1415822"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gn="ctr">
              <a:lnSpc>
                <a:spcPct val="90000"/>
              </a:lnSpc>
            </a:pPr>
            <a:r>
              <a:rPr lang="en-GB" altLang="en-US" sz="1846" b="1" dirty="0">
                <a:latin typeface="Arial" panose="020B0604020202020204" pitchFamily="34" charset="0"/>
              </a:rPr>
              <a:t>Idea</a:t>
            </a:r>
          </a:p>
          <a:p>
            <a:pPr algn="ctr">
              <a:lnSpc>
                <a:spcPct val="90000"/>
              </a:lnSpc>
            </a:pPr>
            <a:r>
              <a:rPr lang="en-GB" altLang="en-US" sz="1846" b="1" dirty="0">
                <a:latin typeface="Arial" panose="020B0604020202020204" pitchFamily="34" charset="0"/>
              </a:rPr>
              <a:t>Generation</a:t>
            </a:r>
          </a:p>
        </p:txBody>
      </p:sp>
      <p:sp>
        <p:nvSpPr>
          <p:cNvPr id="30724" name="Rectangle 4"/>
          <p:cNvSpPr>
            <a:spLocks noChangeArrowheads="1"/>
          </p:cNvSpPr>
          <p:nvPr/>
        </p:nvSpPr>
        <p:spPr bwMode="auto">
          <a:xfrm>
            <a:off x="1257389" y="4349154"/>
            <a:ext cx="1311627"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gn="ctr">
              <a:lnSpc>
                <a:spcPct val="90000"/>
              </a:lnSpc>
            </a:pPr>
            <a:r>
              <a:rPr lang="en-GB" altLang="en-US" sz="1846" b="1" dirty="0">
                <a:latin typeface="Arial" panose="020B0604020202020204" pitchFamily="34" charset="0"/>
              </a:rPr>
              <a:t>Idea</a:t>
            </a:r>
          </a:p>
          <a:p>
            <a:pPr algn="ctr">
              <a:lnSpc>
                <a:spcPct val="90000"/>
              </a:lnSpc>
            </a:pPr>
            <a:r>
              <a:rPr lang="en-GB" altLang="en-US" sz="1846" b="1" dirty="0">
                <a:latin typeface="Arial" panose="020B0604020202020204" pitchFamily="34" charset="0"/>
              </a:rPr>
              <a:t>Screening</a:t>
            </a:r>
          </a:p>
        </p:txBody>
      </p:sp>
      <p:sp>
        <p:nvSpPr>
          <p:cNvPr id="30725" name="Rectangle 5"/>
          <p:cNvSpPr>
            <a:spLocks noChangeArrowheads="1"/>
          </p:cNvSpPr>
          <p:nvPr/>
        </p:nvSpPr>
        <p:spPr bwMode="auto">
          <a:xfrm>
            <a:off x="1403103" y="2683794"/>
            <a:ext cx="1653067" cy="849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gn="ctr">
              <a:lnSpc>
                <a:spcPct val="90000"/>
              </a:lnSpc>
            </a:pPr>
            <a:r>
              <a:rPr lang="en-GB" altLang="en-US" sz="1846" b="1" dirty="0">
                <a:latin typeface="Arial" panose="020B0604020202020204" pitchFamily="34" charset="0"/>
              </a:rPr>
              <a:t>Concept</a:t>
            </a:r>
          </a:p>
          <a:p>
            <a:pPr algn="ctr">
              <a:lnSpc>
                <a:spcPct val="90000"/>
              </a:lnSpc>
            </a:pPr>
            <a:r>
              <a:rPr lang="en-GB" altLang="en-US" sz="1846" b="1" dirty="0">
                <a:latin typeface="Arial" panose="020B0604020202020204" pitchFamily="34" charset="0"/>
              </a:rPr>
              <a:t>Development</a:t>
            </a:r>
          </a:p>
          <a:p>
            <a:pPr algn="ctr">
              <a:lnSpc>
                <a:spcPct val="90000"/>
              </a:lnSpc>
            </a:pPr>
            <a:r>
              <a:rPr lang="en-GB" altLang="en-US" sz="1846" b="1" dirty="0">
                <a:latin typeface="Arial" panose="020B0604020202020204" pitchFamily="34" charset="0"/>
              </a:rPr>
              <a:t>and Testing</a:t>
            </a:r>
          </a:p>
        </p:txBody>
      </p:sp>
      <p:sp>
        <p:nvSpPr>
          <p:cNvPr id="30726" name="Rectangle 6"/>
          <p:cNvSpPr>
            <a:spLocks noChangeArrowheads="1"/>
          </p:cNvSpPr>
          <p:nvPr/>
        </p:nvSpPr>
        <p:spPr bwMode="auto">
          <a:xfrm>
            <a:off x="2809144" y="1947498"/>
            <a:ext cx="1326174"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nSpc>
                <a:spcPct val="90000"/>
              </a:lnSpc>
            </a:pPr>
            <a:r>
              <a:rPr lang="en-GB" altLang="en-US" sz="1846" b="1" dirty="0">
                <a:latin typeface="Arial" panose="020B0604020202020204" pitchFamily="34" charset="0"/>
              </a:rPr>
              <a:t>Marketing</a:t>
            </a:r>
          </a:p>
          <a:p>
            <a:pPr>
              <a:lnSpc>
                <a:spcPct val="90000"/>
              </a:lnSpc>
            </a:pPr>
            <a:r>
              <a:rPr lang="en-GB" altLang="en-US" sz="1846" b="1" dirty="0">
                <a:latin typeface="Arial" panose="020B0604020202020204" pitchFamily="34" charset="0"/>
              </a:rPr>
              <a:t>Strategy</a:t>
            </a:r>
          </a:p>
        </p:txBody>
      </p:sp>
      <p:sp>
        <p:nvSpPr>
          <p:cNvPr id="30727" name="Rectangle 7"/>
          <p:cNvSpPr>
            <a:spLocks noChangeArrowheads="1"/>
          </p:cNvSpPr>
          <p:nvPr/>
        </p:nvSpPr>
        <p:spPr bwMode="auto">
          <a:xfrm>
            <a:off x="5237286" y="1987062"/>
            <a:ext cx="1220255"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nSpc>
                <a:spcPct val="90000"/>
              </a:lnSpc>
            </a:pPr>
            <a:r>
              <a:rPr lang="en-GB" altLang="en-US" sz="1846" b="1">
                <a:latin typeface="Arial" panose="020B0604020202020204" pitchFamily="34" charset="0"/>
              </a:rPr>
              <a:t>Business</a:t>
            </a:r>
          </a:p>
          <a:p>
            <a:pPr>
              <a:lnSpc>
                <a:spcPct val="90000"/>
              </a:lnSpc>
            </a:pPr>
            <a:r>
              <a:rPr lang="en-GB" altLang="en-US" sz="1846" b="1">
                <a:latin typeface="Arial" panose="020B0604020202020204" pitchFamily="34" charset="0"/>
              </a:rPr>
              <a:t>Analysis</a:t>
            </a:r>
          </a:p>
        </p:txBody>
      </p:sp>
      <p:sp>
        <p:nvSpPr>
          <p:cNvPr id="30728" name="Rectangle 8"/>
          <p:cNvSpPr>
            <a:spLocks noChangeArrowheads="1"/>
          </p:cNvSpPr>
          <p:nvPr/>
        </p:nvSpPr>
        <p:spPr bwMode="auto">
          <a:xfrm>
            <a:off x="6299690" y="3116874"/>
            <a:ext cx="1701311"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nSpc>
                <a:spcPct val="90000"/>
              </a:lnSpc>
            </a:pPr>
            <a:r>
              <a:rPr lang="en-GB" altLang="en-US" sz="1846" b="1">
                <a:latin typeface="Arial" panose="020B0604020202020204" pitchFamily="34" charset="0"/>
              </a:rPr>
              <a:t>Product</a:t>
            </a:r>
          </a:p>
          <a:p>
            <a:pPr>
              <a:lnSpc>
                <a:spcPct val="90000"/>
              </a:lnSpc>
            </a:pPr>
            <a:r>
              <a:rPr lang="en-GB" altLang="en-US" sz="1846" b="1">
                <a:latin typeface="Arial" panose="020B0604020202020204" pitchFamily="34" charset="0"/>
              </a:rPr>
              <a:t>Development</a:t>
            </a:r>
          </a:p>
        </p:txBody>
      </p:sp>
      <p:sp>
        <p:nvSpPr>
          <p:cNvPr id="30729" name="Rectangle 9"/>
          <p:cNvSpPr>
            <a:spLocks noChangeArrowheads="1"/>
          </p:cNvSpPr>
          <p:nvPr/>
        </p:nvSpPr>
        <p:spPr bwMode="auto">
          <a:xfrm>
            <a:off x="6632332" y="4380035"/>
            <a:ext cx="1284375" cy="59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nSpc>
                <a:spcPct val="90000"/>
              </a:lnSpc>
            </a:pPr>
            <a:r>
              <a:rPr lang="en-GB" altLang="en-US" sz="1846" b="1">
                <a:latin typeface="Arial" panose="020B0604020202020204" pitchFamily="34" charset="0"/>
              </a:rPr>
              <a:t>Test</a:t>
            </a:r>
          </a:p>
          <a:p>
            <a:pPr>
              <a:lnSpc>
                <a:spcPct val="90000"/>
              </a:lnSpc>
            </a:pPr>
            <a:r>
              <a:rPr lang="en-GB" altLang="en-US" sz="1846" b="1">
                <a:latin typeface="Arial" panose="020B0604020202020204" pitchFamily="34" charset="0"/>
              </a:rPr>
              <a:t>Marketing</a:t>
            </a:r>
          </a:p>
        </p:txBody>
      </p:sp>
      <p:sp>
        <p:nvSpPr>
          <p:cNvPr id="30730" name="Rectangle 10"/>
          <p:cNvSpPr>
            <a:spLocks noChangeArrowheads="1"/>
          </p:cNvSpPr>
          <p:nvPr/>
        </p:nvSpPr>
        <p:spPr bwMode="auto">
          <a:xfrm>
            <a:off x="5635869" y="5575790"/>
            <a:ext cx="2532185" cy="3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3527" tIns="41031" rIns="83527" bIns="41031">
            <a:spAutoFit/>
          </a:bodyPr>
          <a:lstStyle>
            <a:lvl1pPr eaLnBrk="0" hangingPunct="0">
              <a:defRPr sz="5400">
                <a:solidFill>
                  <a:srgbClr val="000000"/>
                </a:solidFill>
                <a:latin typeface="Arial Narrow" panose="020B0606020202030204" pitchFamily="34" charset="0"/>
              </a:defRPr>
            </a:lvl1pPr>
            <a:lvl2pPr marL="742950" indent="-285750" eaLnBrk="0" hangingPunct="0">
              <a:defRPr sz="5400">
                <a:solidFill>
                  <a:srgbClr val="000000"/>
                </a:solidFill>
                <a:latin typeface="Arial Narrow" panose="020B0606020202030204" pitchFamily="34" charset="0"/>
              </a:defRPr>
            </a:lvl2pPr>
            <a:lvl3pPr marL="1143000" indent="-228600" eaLnBrk="0" hangingPunct="0">
              <a:defRPr sz="5400">
                <a:solidFill>
                  <a:srgbClr val="000000"/>
                </a:solidFill>
                <a:latin typeface="Arial Narrow" panose="020B0606020202030204" pitchFamily="34" charset="0"/>
              </a:defRPr>
            </a:lvl3pPr>
            <a:lvl4pPr marL="1600200" indent="-228600" eaLnBrk="0" hangingPunct="0">
              <a:defRPr sz="5400">
                <a:solidFill>
                  <a:srgbClr val="000000"/>
                </a:solidFill>
                <a:latin typeface="Arial Narrow" panose="020B0606020202030204" pitchFamily="34" charset="0"/>
              </a:defRPr>
            </a:lvl4pPr>
            <a:lvl5pPr marL="2057400" indent="-228600" eaLnBrk="0" hangingPunct="0">
              <a:defRPr sz="5400">
                <a:solidFill>
                  <a:srgbClr val="000000"/>
                </a:solidFill>
                <a:latin typeface="Arial Narrow" panose="020B0606020202030204" pitchFamily="34" charset="0"/>
              </a:defRPr>
            </a:lvl5pPr>
            <a:lvl6pPr marL="25146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6pPr>
            <a:lvl7pPr marL="29718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7pPr>
            <a:lvl8pPr marL="34290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8pPr>
            <a:lvl9pPr marL="3886200" indent="-228600" algn="ctr" eaLnBrk="0" fontAlgn="base" hangingPunct="0">
              <a:lnSpc>
                <a:spcPct val="80000"/>
              </a:lnSpc>
              <a:spcBef>
                <a:spcPct val="0"/>
              </a:spcBef>
              <a:spcAft>
                <a:spcPct val="0"/>
              </a:spcAft>
              <a:defRPr sz="5400">
                <a:solidFill>
                  <a:srgbClr val="000000"/>
                </a:solidFill>
                <a:latin typeface="Arial Narrow" panose="020B0606020202030204" pitchFamily="34" charset="0"/>
              </a:defRPr>
            </a:lvl9pPr>
          </a:lstStyle>
          <a:p>
            <a:pPr>
              <a:lnSpc>
                <a:spcPct val="90000"/>
              </a:lnSpc>
            </a:pPr>
            <a:r>
              <a:rPr lang="en-GB" altLang="en-US" sz="1846" b="1">
                <a:latin typeface="Arial" panose="020B0604020202020204" pitchFamily="34" charset="0"/>
              </a:rPr>
              <a:t>Commercialisation</a:t>
            </a:r>
          </a:p>
        </p:txBody>
      </p:sp>
      <p:sp>
        <p:nvSpPr>
          <p:cNvPr id="30731" name="Freeform 11"/>
          <p:cNvSpPr>
            <a:spLocks/>
          </p:cNvSpPr>
          <p:nvPr/>
        </p:nvSpPr>
        <p:spPr bwMode="auto">
          <a:xfrm>
            <a:off x="1949748" y="5028468"/>
            <a:ext cx="279888" cy="521677"/>
          </a:xfrm>
          <a:custGeom>
            <a:avLst/>
            <a:gdLst>
              <a:gd name="T0" fmla="*/ 2147483647 w 213"/>
              <a:gd name="T1" fmla="*/ 2147483647 h 388"/>
              <a:gd name="T2" fmla="*/ 2147483647 w 213"/>
              <a:gd name="T3" fmla="*/ 2147483647 h 388"/>
              <a:gd name="T4" fmla="*/ 2147483647 w 213"/>
              <a:gd name="T5" fmla="*/ 2147483647 h 388"/>
              <a:gd name="T6" fmla="*/ 2147483647 w 213"/>
              <a:gd name="T7" fmla="*/ 2147483647 h 388"/>
              <a:gd name="T8" fmla="*/ 2147483647 w 213"/>
              <a:gd name="T9" fmla="*/ 2147483647 h 388"/>
              <a:gd name="T10" fmla="*/ 2147483647 w 213"/>
              <a:gd name="T11" fmla="*/ 2147483647 h 388"/>
              <a:gd name="T12" fmla="*/ 0 w 213"/>
              <a:gd name="T13" fmla="*/ 0 h 388"/>
              <a:gd name="T14" fmla="*/ 0 60000 65536"/>
              <a:gd name="T15" fmla="*/ 0 60000 65536"/>
              <a:gd name="T16" fmla="*/ 0 60000 65536"/>
              <a:gd name="T17" fmla="*/ 0 60000 65536"/>
              <a:gd name="T18" fmla="*/ 0 60000 65536"/>
              <a:gd name="T19" fmla="*/ 0 60000 65536"/>
              <a:gd name="T20" fmla="*/ 0 60000 65536"/>
              <a:gd name="T21" fmla="*/ 0 w 213"/>
              <a:gd name="T22" fmla="*/ 0 h 388"/>
              <a:gd name="T23" fmla="*/ 213 w 213"/>
              <a:gd name="T24" fmla="*/ 388 h 3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 h="388">
                <a:moveTo>
                  <a:pt x="212" y="387"/>
                </a:moveTo>
                <a:lnTo>
                  <a:pt x="163" y="324"/>
                </a:lnTo>
                <a:lnTo>
                  <a:pt x="123" y="256"/>
                </a:lnTo>
                <a:lnTo>
                  <a:pt x="82" y="188"/>
                </a:lnTo>
                <a:lnTo>
                  <a:pt x="48" y="108"/>
                </a:lnTo>
                <a:lnTo>
                  <a:pt x="14" y="40"/>
                </a:lnTo>
                <a:lnTo>
                  <a:pt x="0" y="0"/>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2" name="Freeform 12"/>
          <p:cNvSpPr>
            <a:spLocks/>
          </p:cNvSpPr>
          <p:nvPr/>
        </p:nvSpPr>
        <p:spPr bwMode="auto">
          <a:xfrm>
            <a:off x="1822208" y="3722642"/>
            <a:ext cx="101111" cy="627185"/>
          </a:xfrm>
          <a:custGeom>
            <a:avLst/>
            <a:gdLst>
              <a:gd name="T0" fmla="*/ 0 w 77"/>
              <a:gd name="T1" fmla="*/ 2147483647 h 467"/>
              <a:gd name="T2" fmla="*/ 0 w 77"/>
              <a:gd name="T3" fmla="*/ 2147483647 h 467"/>
              <a:gd name="T4" fmla="*/ 2147483647 w 77"/>
              <a:gd name="T5" fmla="*/ 2147483647 h 467"/>
              <a:gd name="T6" fmla="*/ 2147483647 w 77"/>
              <a:gd name="T7" fmla="*/ 2147483647 h 467"/>
              <a:gd name="T8" fmla="*/ 2147483647 w 77"/>
              <a:gd name="T9" fmla="*/ 2147483647 h 467"/>
              <a:gd name="T10" fmla="*/ 2147483647 w 77"/>
              <a:gd name="T11" fmla="*/ 0 h 467"/>
              <a:gd name="T12" fmla="*/ 0 60000 65536"/>
              <a:gd name="T13" fmla="*/ 0 60000 65536"/>
              <a:gd name="T14" fmla="*/ 0 60000 65536"/>
              <a:gd name="T15" fmla="*/ 0 60000 65536"/>
              <a:gd name="T16" fmla="*/ 0 60000 65536"/>
              <a:gd name="T17" fmla="*/ 0 60000 65536"/>
              <a:gd name="T18" fmla="*/ 0 w 77"/>
              <a:gd name="T19" fmla="*/ 0 h 467"/>
              <a:gd name="T20" fmla="*/ 77 w 77"/>
              <a:gd name="T21" fmla="*/ 467 h 467"/>
            </a:gdLst>
            <a:ahLst/>
            <a:cxnLst>
              <a:cxn ang="T12">
                <a:pos x="T0" y="T1"/>
              </a:cxn>
              <a:cxn ang="T13">
                <a:pos x="T2" y="T3"/>
              </a:cxn>
              <a:cxn ang="T14">
                <a:pos x="T4" y="T5"/>
              </a:cxn>
              <a:cxn ang="T15">
                <a:pos x="T6" y="T7"/>
              </a:cxn>
              <a:cxn ang="T16">
                <a:pos x="T8" y="T9"/>
              </a:cxn>
              <a:cxn ang="T17">
                <a:pos x="T10" y="T11"/>
              </a:cxn>
            </a:cxnLst>
            <a:rect l="T18" t="T19" r="T20" b="T21"/>
            <a:pathLst>
              <a:path w="77" h="467">
                <a:moveTo>
                  <a:pt x="0" y="466"/>
                </a:moveTo>
                <a:lnTo>
                  <a:pt x="0" y="375"/>
                </a:lnTo>
                <a:lnTo>
                  <a:pt x="14" y="273"/>
                </a:lnTo>
                <a:lnTo>
                  <a:pt x="28" y="170"/>
                </a:lnTo>
                <a:lnTo>
                  <a:pt x="55" y="63"/>
                </a:lnTo>
                <a:lnTo>
                  <a:pt x="76" y="0"/>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3" name="Freeform 13"/>
          <p:cNvSpPr>
            <a:spLocks/>
          </p:cNvSpPr>
          <p:nvPr/>
        </p:nvSpPr>
        <p:spPr bwMode="auto">
          <a:xfrm>
            <a:off x="2505337" y="2307191"/>
            <a:ext cx="430823" cy="376603"/>
          </a:xfrm>
          <a:custGeom>
            <a:avLst/>
            <a:gdLst>
              <a:gd name="T0" fmla="*/ 0 w 328"/>
              <a:gd name="T1" fmla="*/ 2147483647 h 281"/>
              <a:gd name="T2" fmla="*/ 2147483647 w 328"/>
              <a:gd name="T3" fmla="*/ 2147483647 h 281"/>
              <a:gd name="T4" fmla="*/ 2147483647 w 328"/>
              <a:gd name="T5" fmla="*/ 2147483647 h 281"/>
              <a:gd name="T6" fmla="*/ 2147483647 w 328"/>
              <a:gd name="T7" fmla="*/ 2147483647 h 281"/>
              <a:gd name="T8" fmla="*/ 2147483647 w 328"/>
              <a:gd name="T9" fmla="*/ 0 h 281"/>
              <a:gd name="T10" fmla="*/ 0 60000 65536"/>
              <a:gd name="T11" fmla="*/ 0 60000 65536"/>
              <a:gd name="T12" fmla="*/ 0 60000 65536"/>
              <a:gd name="T13" fmla="*/ 0 60000 65536"/>
              <a:gd name="T14" fmla="*/ 0 60000 65536"/>
              <a:gd name="T15" fmla="*/ 0 w 328"/>
              <a:gd name="T16" fmla="*/ 0 h 281"/>
              <a:gd name="T17" fmla="*/ 328 w 328"/>
              <a:gd name="T18" fmla="*/ 281 h 281"/>
            </a:gdLst>
            <a:ahLst/>
            <a:cxnLst>
              <a:cxn ang="T10">
                <a:pos x="T0" y="T1"/>
              </a:cxn>
              <a:cxn ang="T11">
                <a:pos x="T2" y="T3"/>
              </a:cxn>
              <a:cxn ang="T12">
                <a:pos x="T4" y="T5"/>
              </a:cxn>
              <a:cxn ang="T13">
                <a:pos x="T6" y="T7"/>
              </a:cxn>
              <a:cxn ang="T14">
                <a:pos x="T8" y="T9"/>
              </a:cxn>
            </a:cxnLst>
            <a:rect l="T15" t="T16" r="T17" b="T18"/>
            <a:pathLst>
              <a:path w="328" h="281">
                <a:moveTo>
                  <a:pt x="0" y="280"/>
                </a:moveTo>
                <a:lnTo>
                  <a:pt x="75" y="206"/>
                </a:lnTo>
                <a:lnTo>
                  <a:pt x="164" y="131"/>
                </a:lnTo>
                <a:lnTo>
                  <a:pt x="232" y="80"/>
                </a:lnTo>
                <a:lnTo>
                  <a:pt x="327" y="0"/>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4" name="Freeform 14"/>
          <p:cNvSpPr>
            <a:spLocks/>
          </p:cNvSpPr>
          <p:nvPr/>
        </p:nvSpPr>
        <p:spPr bwMode="auto">
          <a:xfrm>
            <a:off x="4106009" y="2118948"/>
            <a:ext cx="1140069" cy="63012"/>
          </a:xfrm>
          <a:custGeom>
            <a:avLst/>
            <a:gdLst>
              <a:gd name="T0" fmla="*/ 0 w 868"/>
              <a:gd name="T1" fmla="*/ 2147483647 h 47"/>
              <a:gd name="T2" fmla="*/ 2147483647 w 868"/>
              <a:gd name="T3" fmla="*/ 2147483647 h 47"/>
              <a:gd name="T4" fmla="*/ 2147483647 w 868"/>
              <a:gd name="T5" fmla="*/ 2147483647 h 47"/>
              <a:gd name="T6" fmla="*/ 2147483647 w 868"/>
              <a:gd name="T7" fmla="*/ 0 h 47"/>
              <a:gd name="T8" fmla="*/ 2147483647 w 868"/>
              <a:gd name="T9" fmla="*/ 0 h 47"/>
              <a:gd name="T10" fmla="*/ 2147483647 w 868"/>
              <a:gd name="T11" fmla="*/ 2147483647 h 47"/>
              <a:gd name="T12" fmla="*/ 2147483647 w 868"/>
              <a:gd name="T13" fmla="*/ 2147483647 h 47"/>
              <a:gd name="T14" fmla="*/ 0 60000 65536"/>
              <a:gd name="T15" fmla="*/ 0 60000 65536"/>
              <a:gd name="T16" fmla="*/ 0 60000 65536"/>
              <a:gd name="T17" fmla="*/ 0 60000 65536"/>
              <a:gd name="T18" fmla="*/ 0 60000 65536"/>
              <a:gd name="T19" fmla="*/ 0 60000 65536"/>
              <a:gd name="T20" fmla="*/ 0 60000 65536"/>
              <a:gd name="T21" fmla="*/ 0 w 868"/>
              <a:gd name="T22" fmla="*/ 0 h 47"/>
              <a:gd name="T23" fmla="*/ 868 w 868"/>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8" h="47">
                <a:moveTo>
                  <a:pt x="0" y="46"/>
                </a:moveTo>
                <a:lnTo>
                  <a:pt x="137" y="23"/>
                </a:lnTo>
                <a:lnTo>
                  <a:pt x="266" y="17"/>
                </a:lnTo>
                <a:lnTo>
                  <a:pt x="423" y="0"/>
                </a:lnTo>
                <a:lnTo>
                  <a:pt x="553" y="0"/>
                </a:lnTo>
                <a:lnTo>
                  <a:pt x="717" y="17"/>
                </a:lnTo>
                <a:lnTo>
                  <a:pt x="867" y="40"/>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5" name="Freeform 15"/>
          <p:cNvSpPr>
            <a:spLocks/>
          </p:cNvSpPr>
          <p:nvPr/>
        </p:nvSpPr>
        <p:spPr bwMode="auto">
          <a:xfrm>
            <a:off x="6433039" y="2650881"/>
            <a:ext cx="493835" cy="414703"/>
          </a:xfrm>
          <a:custGeom>
            <a:avLst/>
            <a:gdLst>
              <a:gd name="T0" fmla="*/ 0 w 377"/>
              <a:gd name="T1" fmla="*/ 0 h 309"/>
              <a:gd name="T2" fmla="*/ 2147483647 w 377"/>
              <a:gd name="T3" fmla="*/ 2147483647 h 309"/>
              <a:gd name="T4" fmla="*/ 2147483647 w 377"/>
              <a:gd name="T5" fmla="*/ 2147483647 h 309"/>
              <a:gd name="T6" fmla="*/ 2147483647 w 377"/>
              <a:gd name="T7" fmla="*/ 2147483647 h 309"/>
              <a:gd name="T8" fmla="*/ 2147483647 w 377"/>
              <a:gd name="T9" fmla="*/ 2147483647 h 309"/>
              <a:gd name="T10" fmla="*/ 0 60000 65536"/>
              <a:gd name="T11" fmla="*/ 0 60000 65536"/>
              <a:gd name="T12" fmla="*/ 0 60000 65536"/>
              <a:gd name="T13" fmla="*/ 0 60000 65536"/>
              <a:gd name="T14" fmla="*/ 0 60000 65536"/>
              <a:gd name="T15" fmla="*/ 0 w 377"/>
              <a:gd name="T16" fmla="*/ 0 h 309"/>
              <a:gd name="T17" fmla="*/ 377 w 377"/>
              <a:gd name="T18" fmla="*/ 309 h 309"/>
            </a:gdLst>
            <a:ahLst/>
            <a:cxnLst>
              <a:cxn ang="T10">
                <a:pos x="T0" y="T1"/>
              </a:cxn>
              <a:cxn ang="T11">
                <a:pos x="T2" y="T3"/>
              </a:cxn>
              <a:cxn ang="T12">
                <a:pos x="T4" y="T5"/>
              </a:cxn>
              <a:cxn ang="T13">
                <a:pos x="T6" y="T7"/>
              </a:cxn>
              <a:cxn ang="T14">
                <a:pos x="T8" y="T9"/>
              </a:cxn>
            </a:cxnLst>
            <a:rect l="T15" t="T16" r="T17" b="T18"/>
            <a:pathLst>
              <a:path w="377" h="309">
                <a:moveTo>
                  <a:pt x="0" y="0"/>
                </a:moveTo>
                <a:lnTo>
                  <a:pt x="116" y="80"/>
                </a:lnTo>
                <a:lnTo>
                  <a:pt x="205" y="148"/>
                </a:lnTo>
                <a:lnTo>
                  <a:pt x="287" y="222"/>
                </a:lnTo>
                <a:lnTo>
                  <a:pt x="376" y="308"/>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6" name="Freeform 16"/>
          <p:cNvSpPr>
            <a:spLocks/>
          </p:cNvSpPr>
          <p:nvPr/>
        </p:nvSpPr>
        <p:spPr bwMode="auto">
          <a:xfrm>
            <a:off x="7230209" y="3780692"/>
            <a:ext cx="127489" cy="674077"/>
          </a:xfrm>
          <a:custGeom>
            <a:avLst/>
            <a:gdLst>
              <a:gd name="T0" fmla="*/ 0 w 97"/>
              <a:gd name="T1" fmla="*/ 0 h 502"/>
              <a:gd name="T2" fmla="*/ 2147483647 w 97"/>
              <a:gd name="T3" fmla="*/ 2147483647 h 502"/>
              <a:gd name="T4" fmla="*/ 2147483647 w 97"/>
              <a:gd name="T5" fmla="*/ 2147483647 h 502"/>
              <a:gd name="T6" fmla="*/ 2147483647 w 97"/>
              <a:gd name="T7" fmla="*/ 2147483647 h 502"/>
              <a:gd name="T8" fmla="*/ 2147483647 w 97"/>
              <a:gd name="T9" fmla="*/ 2147483647 h 502"/>
              <a:gd name="T10" fmla="*/ 2147483647 w 97"/>
              <a:gd name="T11" fmla="*/ 2147483647 h 502"/>
              <a:gd name="T12" fmla="*/ 0 60000 65536"/>
              <a:gd name="T13" fmla="*/ 0 60000 65536"/>
              <a:gd name="T14" fmla="*/ 0 60000 65536"/>
              <a:gd name="T15" fmla="*/ 0 60000 65536"/>
              <a:gd name="T16" fmla="*/ 0 60000 65536"/>
              <a:gd name="T17" fmla="*/ 0 60000 65536"/>
              <a:gd name="T18" fmla="*/ 0 w 97"/>
              <a:gd name="T19" fmla="*/ 0 h 502"/>
              <a:gd name="T20" fmla="*/ 97 w 97"/>
              <a:gd name="T21" fmla="*/ 502 h 502"/>
            </a:gdLst>
            <a:ahLst/>
            <a:cxnLst>
              <a:cxn ang="T12">
                <a:pos x="T0" y="T1"/>
              </a:cxn>
              <a:cxn ang="T13">
                <a:pos x="T2" y="T3"/>
              </a:cxn>
              <a:cxn ang="T14">
                <a:pos x="T4" y="T5"/>
              </a:cxn>
              <a:cxn ang="T15">
                <a:pos x="T6" y="T7"/>
              </a:cxn>
              <a:cxn ang="T16">
                <a:pos x="T8" y="T9"/>
              </a:cxn>
              <a:cxn ang="T17">
                <a:pos x="T10" y="T11"/>
              </a:cxn>
            </a:cxnLst>
            <a:rect l="T18" t="T19" r="T20" b="T21"/>
            <a:pathLst>
              <a:path w="97" h="502">
                <a:moveTo>
                  <a:pt x="0" y="0"/>
                </a:moveTo>
                <a:lnTo>
                  <a:pt x="34" y="85"/>
                </a:lnTo>
                <a:lnTo>
                  <a:pt x="62" y="188"/>
                </a:lnTo>
                <a:lnTo>
                  <a:pt x="75" y="273"/>
                </a:lnTo>
                <a:lnTo>
                  <a:pt x="96" y="381"/>
                </a:lnTo>
                <a:lnTo>
                  <a:pt x="96" y="501"/>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sp>
        <p:nvSpPr>
          <p:cNvPr id="30737" name="Freeform 17"/>
          <p:cNvSpPr>
            <a:spLocks/>
          </p:cNvSpPr>
          <p:nvPr/>
        </p:nvSpPr>
        <p:spPr bwMode="auto">
          <a:xfrm>
            <a:off x="6831623" y="5043854"/>
            <a:ext cx="288681" cy="511420"/>
          </a:xfrm>
          <a:custGeom>
            <a:avLst/>
            <a:gdLst>
              <a:gd name="T0" fmla="*/ 2147483647 w 220"/>
              <a:gd name="T1" fmla="*/ 0 h 382"/>
              <a:gd name="T2" fmla="*/ 2147483647 w 220"/>
              <a:gd name="T3" fmla="*/ 2147483647 h 382"/>
              <a:gd name="T4" fmla="*/ 2147483647 w 220"/>
              <a:gd name="T5" fmla="*/ 2147483647 h 382"/>
              <a:gd name="T6" fmla="*/ 2147483647 w 220"/>
              <a:gd name="T7" fmla="*/ 2147483647 h 382"/>
              <a:gd name="T8" fmla="*/ 2147483647 w 220"/>
              <a:gd name="T9" fmla="*/ 2147483647 h 382"/>
              <a:gd name="T10" fmla="*/ 0 w 220"/>
              <a:gd name="T11" fmla="*/ 2147483647 h 382"/>
              <a:gd name="T12" fmla="*/ 0 60000 65536"/>
              <a:gd name="T13" fmla="*/ 0 60000 65536"/>
              <a:gd name="T14" fmla="*/ 0 60000 65536"/>
              <a:gd name="T15" fmla="*/ 0 60000 65536"/>
              <a:gd name="T16" fmla="*/ 0 60000 65536"/>
              <a:gd name="T17" fmla="*/ 0 60000 65536"/>
              <a:gd name="T18" fmla="*/ 0 w 220"/>
              <a:gd name="T19" fmla="*/ 0 h 382"/>
              <a:gd name="T20" fmla="*/ 220 w 220"/>
              <a:gd name="T21" fmla="*/ 382 h 382"/>
            </a:gdLst>
            <a:ahLst/>
            <a:cxnLst>
              <a:cxn ang="T12">
                <a:pos x="T0" y="T1"/>
              </a:cxn>
              <a:cxn ang="T13">
                <a:pos x="T2" y="T3"/>
              </a:cxn>
              <a:cxn ang="T14">
                <a:pos x="T4" y="T5"/>
              </a:cxn>
              <a:cxn ang="T15">
                <a:pos x="T6" y="T7"/>
              </a:cxn>
              <a:cxn ang="T16">
                <a:pos x="T8" y="T9"/>
              </a:cxn>
              <a:cxn ang="T17">
                <a:pos x="T10" y="T11"/>
              </a:cxn>
            </a:cxnLst>
            <a:rect l="T18" t="T19" r="T20" b="T21"/>
            <a:pathLst>
              <a:path w="220" h="382">
                <a:moveTo>
                  <a:pt x="219" y="0"/>
                </a:moveTo>
                <a:lnTo>
                  <a:pt x="192" y="80"/>
                </a:lnTo>
                <a:lnTo>
                  <a:pt x="157" y="136"/>
                </a:lnTo>
                <a:lnTo>
                  <a:pt x="116" y="222"/>
                </a:lnTo>
                <a:lnTo>
                  <a:pt x="68" y="301"/>
                </a:lnTo>
                <a:lnTo>
                  <a:pt x="0" y="381"/>
                </a:lnTo>
              </a:path>
            </a:pathLst>
          </a:custGeom>
          <a:noFill/>
          <a:ln w="28575" cap="rnd">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sz="1292"/>
          </a:p>
        </p:txBody>
      </p:sp>
      <p:pic>
        <p:nvPicPr>
          <p:cNvPr id="30738" name="Picture 18" descr="bd05030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09" y="2378321"/>
            <a:ext cx="2417885" cy="3266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23189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2D62-9F5B-4B2B-9713-E0FD15BB8B06}"/>
              </a:ext>
            </a:extLst>
          </p:cNvPr>
          <p:cNvSpPr>
            <a:spLocks noGrp="1"/>
          </p:cNvSpPr>
          <p:nvPr>
            <p:ph type="title"/>
          </p:nvPr>
        </p:nvSpPr>
        <p:spPr>
          <a:xfrm>
            <a:off x="311369" y="161703"/>
            <a:ext cx="8229600" cy="1140268"/>
          </a:xfrm>
        </p:spPr>
        <p:txBody>
          <a:bodyPr anchor="b">
            <a:noAutofit/>
          </a:bodyPr>
          <a:lstStyle/>
          <a:p>
            <a:pPr>
              <a:lnSpc>
                <a:spcPct val="90000"/>
              </a:lnSpc>
            </a:pPr>
            <a:r>
              <a:rPr lang="en-NZ" sz="3200" dirty="0"/>
              <a:t>Adopter categorisation on the basis of relative time of adoption of innovations</a:t>
            </a:r>
          </a:p>
        </p:txBody>
      </p:sp>
      <p:pic>
        <p:nvPicPr>
          <p:cNvPr id="7" name="Picture 6" descr="A line graph classifies consumers into five categories based on relative time of adoption of innovations. Full alt text description in Notes.">
            <a:extLst>
              <a:ext uri="{FF2B5EF4-FFF2-40B4-BE49-F238E27FC236}">
                <a16:creationId xmlns:a16="http://schemas.microsoft.com/office/drawing/2014/main" id="{A21106D7-2E0D-4BDC-BA6A-8CDC4E7DD6F3}"/>
              </a:ext>
            </a:extLst>
          </p:cNvPr>
          <p:cNvPicPr>
            <a:picLocks noChangeAspect="1"/>
          </p:cNvPicPr>
          <p:nvPr/>
        </p:nvPicPr>
        <p:blipFill>
          <a:blip r:embed="rId3"/>
          <a:stretch>
            <a:fillRect/>
          </a:stretch>
        </p:blipFill>
        <p:spPr>
          <a:xfrm>
            <a:off x="0" y="1660968"/>
            <a:ext cx="5658015" cy="4295775"/>
          </a:xfrm>
          <a:prstGeom prst="rect">
            <a:avLst/>
          </a:prstGeom>
        </p:spPr>
      </p:pic>
      <p:sp>
        <p:nvSpPr>
          <p:cNvPr id="5" name="Text Placeholder 2">
            <a:extLst>
              <a:ext uri="{FF2B5EF4-FFF2-40B4-BE49-F238E27FC236}">
                <a16:creationId xmlns:a16="http://schemas.microsoft.com/office/drawing/2014/main" id="{B0193789-BE90-419C-BA4E-B7AF0BB062EF}"/>
              </a:ext>
            </a:extLst>
          </p:cNvPr>
          <p:cNvSpPr txBox="1">
            <a:spLocks/>
          </p:cNvSpPr>
          <p:nvPr/>
        </p:nvSpPr>
        <p:spPr>
          <a:xfrm>
            <a:off x="5360275" y="1600200"/>
            <a:ext cx="3626069" cy="452596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a:tabLst>
                <a:tab pos="1828800" algn="l"/>
              </a:tabLst>
            </a:pPr>
            <a:r>
              <a:rPr lang="en-US" sz="1800" dirty="0">
                <a:solidFill>
                  <a:srgbClr val="000000"/>
                </a:solidFill>
                <a:latin typeface="+mn-lt"/>
              </a:rPr>
              <a:t>People can be classified into five groups of adopters:</a:t>
            </a:r>
          </a:p>
          <a:p>
            <a:pPr lvl="1">
              <a:buFont typeface="Wingdings" panose="05000000000000000000" pitchFamily="2" charset="2"/>
              <a:buChar char="§"/>
              <a:tabLst>
                <a:tab pos="1828800" algn="l"/>
              </a:tabLst>
              <a:defRPr/>
            </a:pPr>
            <a:r>
              <a:rPr lang="en-US" sz="1800" b="1" dirty="0">
                <a:latin typeface="+mn-lt"/>
              </a:rPr>
              <a:t>innovators </a:t>
            </a:r>
            <a:r>
              <a:rPr lang="en-US" sz="1800" dirty="0">
                <a:latin typeface="+mn-lt"/>
              </a:rPr>
              <a:t>– are venturesome</a:t>
            </a:r>
          </a:p>
          <a:p>
            <a:pPr lvl="1">
              <a:buFont typeface="Wingdings" panose="05000000000000000000" pitchFamily="2" charset="2"/>
              <a:buChar char="§"/>
              <a:tabLst>
                <a:tab pos="1828800" algn="l"/>
              </a:tabLst>
              <a:defRPr/>
            </a:pPr>
            <a:r>
              <a:rPr lang="en-US" sz="1800" b="1" dirty="0">
                <a:latin typeface="+mn-lt"/>
              </a:rPr>
              <a:t>early adopters </a:t>
            </a:r>
            <a:r>
              <a:rPr lang="en-US" sz="1800" dirty="0">
                <a:latin typeface="+mn-lt"/>
              </a:rPr>
              <a:t>– are opinion leaders in their communities</a:t>
            </a:r>
          </a:p>
          <a:p>
            <a:pPr lvl="1">
              <a:buFont typeface="Wingdings" panose="05000000000000000000" pitchFamily="2" charset="2"/>
              <a:buChar char="§"/>
              <a:tabLst>
                <a:tab pos="1828800" algn="l"/>
              </a:tabLst>
              <a:defRPr/>
            </a:pPr>
            <a:r>
              <a:rPr lang="en-US" sz="1800" b="1" dirty="0">
                <a:latin typeface="+mn-lt"/>
              </a:rPr>
              <a:t>early majority </a:t>
            </a:r>
            <a:r>
              <a:rPr lang="en-US" sz="1800" dirty="0">
                <a:latin typeface="+mn-lt"/>
              </a:rPr>
              <a:t>– are rarely leaders but adopt new ideas before the average person</a:t>
            </a:r>
          </a:p>
          <a:p>
            <a:pPr lvl="1">
              <a:buFont typeface="Wingdings" panose="05000000000000000000" pitchFamily="2" charset="2"/>
              <a:buChar char="§"/>
              <a:tabLst>
                <a:tab pos="1828800" algn="l"/>
              </a:tabLst>
              <a:defRPr/>
            </a:pPr>
            <a:r>
              <a:rPr lang="en-US" sz="1800" b="1" dirty="0">
                <a:latin typeface="+mn-lt"/>
              </a:rPr>
              <a:t>late majority </a:t>
            </a:r>
            <a:r>
              <a:rPr lang="en-US" sz="1800" dirty="0">
                <a:latin typeface="+mn-lt"/>
              </a:rPr>
              <a:t>– are skeptical</a:t>
            </a:r>
          </a:p>
          <a:p>
            <a:pPr lvl="1">
              <a:buFont typeface="Wingdings" panose="05000000000000000000" pitchFamily="2" charset="2"/>
              <a:buChar char="§"/>
              <a:tabLst>
                <a:tab pos="1828800" algn="l"/>
              </a:tabLst>
              <a:defRPr/>
            </a:pPr>
            <a:r>
              <a:rPr lang="en-US" sz="1800" b="1" dirty="0">
                <a:latin typeface="+mn-lt"/>
              </a:rPr>
              <a:t>laggards</a:t>
            </a:r>
            <a:r>
              <a:rPr lang="en-US" sz="1800" dirty="0">
                <a:latin typeface="+mn-lt"/>
              </a:rPr>
              <a:t> – are tradition-bound.</a:t>
            </a:r>
          </a:p>
          <a:p>
            <a:pPr marL="101600" indent="0">
              <a:buFont typeface="Arial"/>
              <a:buNone/>
            </a:pPr>
            <a:endParaRPr lang="en-NZ" sz="1800" dirty="0">
              <a:solidFill>
                <a:srgbClr val="000000"/>
              </a:solidFill>
              <a:latin typeface="+mn-lt"/>
            </a:endParaRPr>
          </a:p>
        </p:txBody>
      </p:sp>
    </p:spTree>
    <p:extLst>
      <p:ext uri="{BB962C8B-B14F-4D97-AF65-F5344CB8AC3E}">
        <p14:creationId xmlns:p14="http://schemas.microsoft.com/office/powerpoint/2010/main" val="50735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F5E30427-4547-4715-9C31-D129FE43C7C1}"/>
              </a:ext>
            </a:extLst>
          </p:cNvPr>
          <p:cNvSpPr>
            <a:spLocks noGrp="1"/>
          </p:cNvSpPr>
          <p:nvPr>
            <p:ph type="title"/>
          </p:nvPr>
        </p:nvSpPr>
        <p:spPr/>
        <p:txBody>
          <a:bodyPr/>
          <a:lstStyle/>
          <a:p>
            <a:r>
              <a:rPr lang="en-NZ" sz="3200" dirty="0"/>
              <a:t>The buyer decision process for new products</a:t>
            </a:r>
            <a:endParaRPr lang="en-US" sz="2000" dirty="0"/>
          </a:p>
        </p:txBody>
      </p:sp>
      <p:sp>
        <p:nvSpPr>
          <p:cNvPr id="3" name="Text Placeholder 2">
            <a:extLst>
              <a:ext uri="{FF2B5EF4-FFF2-40B4-BE49-F238E27FC236}">
                <a16:creationId xmlns:a16="http://schemas.microsoft.com/office/drawing/2014/main" id="{C7697BCC-A93B-4430-8CDA-E7B6FF3D13DA}"/>
              </a:ext>
            </a:extLst>
          </p:cNvPr>
          <p:cNvSpPr>
            <a:spLocks noGrp="1"/>
          </p:cNvSpPr>
          <p:nvPr>
            <p:ph type="body" idx="4294967295"/>
          </p:nvPr>
        </p:nvSpPr>
        <p:spPr>
          <a:xfrm>
            <a:off x="457199" y="1190284"/>
            <a:ext cx="8229599" cy="685813"/>
          </a:xfrm>
        </p:spPr>
        <p:txBody>
          <a:bodyPr/>
          <a:lstStyle/>
          <a:p>
            <a:pPr marL="101600" indent="0" algn="l">
              <a:buNone/>
            </a:pPr>
            <a:r>
              <a:rPr lang="en-NZ" sz="2400" b="1" dirty="0">
                <a:solidFill>
                  <a:srgbClr val="007FA3"/>
                </a:solidFill>
                <a:latin typeface="+mn-lt"/>
              </a:rPr>
              <a:t>Influence of product characteristic on rate of adoption</a:t>
            </a:r>
          </a:p>
          <a:p>
            <a:pPr marL="101600" indent="0" algn="l">
              <a:buNone/>
            </a:pPr>
            <a:endParaRPr lang="en-NZ" sz="2000" dirty="0">
              <a:solidFill>
                <a:srgbClr val="000000"/>
              </a:solidFill>
              <a:latin typeface="+mn-lt"/>
            </a:endParaRPr>
          </a:p>
        </p:txBody>
      </p:sp>
      <p:sp>
        <p:nvSpPr>
          <p:cNvPr id="4" name="Content Placeholder 7">
            <a:extLst>
              <a:ext uri="{FF2B5EF4-FFF2-40B4-BE49-F238E27FC236}">
                <a16:creationId xmlns:a16="http://schemas.microsoft.com/office/drawing/2014/main" id="{81FE1DAE-EDA9-452F-B3C4-9C89B455C632}"/>
              </a:ext>
            </a:extLst>
          </p:cNvPr>
          <p:cNvSpPr txBox="1">
            <a:spLocks/>
          </p:cNvSpPr>
          <p:nvPr/>
        </p:nvSpPr>
        <p:spPr bwMode="auto">
          <a:xfrm>
            <a:off x="1434663" y="1718437"/>
            <a:ext cx="6211612" cy="698492"/>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Relative advantage</a:t>
            </a:r>
          </a:p>
          <a:p>
            <a:pPr marL="174625" indent="0">
              <a:spcBef>
                <a:spcPts val="0"/>
              </a:spcBef>
              <a:spcAft>
                <a:spcPts val="600"/>
              </a:spcAft>
            </a:pPr>
            <a:r>
              <a:rPr lang="en-US" sz="1600" dirty="0"/>
              <a:t>(superiority over existing products)</a:t>
            </a:r>
          </a:p>
        </p:txBody>
      </p:sp>
      <p:sp>
        <p:nvSpPr>
          <p:cNvPr id="5" name="Content Placeholder 7">
            <a:extLst>
              <a:ext uri="{FF2B5EF4-FFF2-40B4-BE49-F238E27FC236}">
                <a16:creationId xmlns:a16="http://schemas.microsoft.com/office/drawing/2014/main" id="{4E39B936-5C96-47EF-981E-E14BCD24FFC9}"/>
              </a:ext>
            </a:extLst>
          </p:cNvPr>
          <p:cNvSpPr txBox="1">
            <a:spLocks/>
          </p:cNvSpPr>
          <p:nvPr/>
        </p:nvSpPr>
        <p:spPr bwMode="auto">
          <a:xfrm>
            <a:off x="1434663" y="2471156"/>
            <a:ext cx="6211615" cy="635794"/>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Compatibility </a:t>
            </a:r>
          </a:p>
          <a:p>
            <a:pPr marL="174625" indent="0">
              <a:spcBef>
                <a:spcPts val="0"/>
              </a:spcBef>
              <a:spcAft>
                <a:spcPts val="600"/>
              </a:spcAft>
            </a:pPr>
            <a:r>
              <a:rPr lang="en-US" sz="1600" dirty="0"/>
              <a:t>(with consumer’s lifestyle, beliefs and attitudes)</a:t>
            </a:r>
          </a:p>
        </p:txBody>
      </p:sp>
      <p:sp>
        <p:nvSpPr>
          <p:cNvPr id="6" name="Content Placeholder 7">
            <a:extLst>
              <a:ext uri="{FF2B5EF4-FFF2-40B4-BE49-F238E27FC236}">
                <a16:creationId xmlns:a16="http://schemas.microsoft.com/office/drawing/2014/main" id="{1522547A-B652-4C19-8FBF-EEEAE6F7734E}"/>
              </a:ext>
            </a:extLst>
          </p:cNvPr>
          <p:cNvSpPr txBox="1">
            <a:spLocks/>
          </p:cNvSpPr>
          <p:nvPr/>
        </p:nvSpPr>
        <p:spPr bwMode="auto">
          <a:xfrm>
            <a:off x="1434662" y="3193227"/>
            <a:ext cx="6211615" cy="635794"/>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Complexity</a:t>
            </a:r>
          </a:p>
          <a:p>
            <a:pPr marL="174625" indent="0">
              <a:spcBef>
                <a:spcPts val="0"/>
              </a:spcBef>
              <a:spcAft>
                <a:spcPts val="600"/>
              </a:spcAft>
            </a:pPr>
            <a:r>
              <a:rPr lang="en-US" sz="1600" dirty="0"/>
              <a:t>(ease of understanding)</a:t>
            </a:r>
          </a:p>
        </p:txBody>
      </p:sp>
      <p:sp>
        <p:nvSpPr>
          <p:cNvPr id="7" name="Content Placeholder 7">
            <a:extLst>
              <a:ext uri="{FF2B5EF4-FFF2-40B4-BE49-F238E27FC236}">
                <a16:creationId xmlns:a16="http://schemas.microsoft.com/office/drawing/2014/main" id="{95929184-38D4-4F8E-843C-5C6A1A6527D4}"/>
              </a:ext>
            </a:extLst>
          </p:cNvPr>
          <p:cNvSpPr txBox="1">
            <a:spLocks/>
          </p:cNvSpPr>
          <p:nvPr/>
        </p:nvSpPr>
        <p:spPr bwMode="auto">
          <a:xfrm>
            <a:off x="1434661" y="3898704"/>
            <a:ext cx="6211615" cy="635794"/>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Divisibility </a:t>
            </a:r>
          </a:p>
          <a:p>
            <a:pPr marL="174625" indent="0">
              <a:spcBef>
                <a:spcPts val="0"/>
              </a:spcBef>
              <a:spcAft>
                <a:spcPts val="600"/>
              </a:spcAft>
            </a:pPr>
            <a:r>
              <a:rPr lang="en-US" sz="1600" dirty="0"/>
              <a:t>(the ability to undertake limited scale trial)</a:t>
            </a:r>
          </a:p>
        </p:txBody>
      </p:sp>
      <p:sp>
        <p:nvSpPr>
          <p:cNvPr id="8" name="Content Placeholder 7">
            <a:extLst>
              <a:ext uri="{FF2B5EF4-FFF2-40B4-BE49-F238E27FC236}">
                <a16:creationId xmlns:a16="http://schemas.microsoft.com/office/drawing/2014/main" id="{AFE06EBD-783A-4C85-88BF-85833EEB500C}"/>
              </a:ext>
            </a:extLst>
          </p:cNvPr>
          <p:cNvSpPr txBox="1">
            <a:spLocks/>
          </p:cNvSpPr>
          <p:nvPr/>
        </p:nvSpPr>
        <p:spPr bwMode="auto">
          <a:xfrm>
            <a:off x="1434660" y="4620775"/>
            <a:ext cx="6211615" cy="1024754"/>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Communicability </a:t>
            </a:r>
          </a:p>
          <a:p>
            <a:pPr marL="174625" indent="0">
              <a:spcBef>
                <a:spcPts val="0"/>
              </a:spcBef>
              <a:spcAft>
                <a:spcPts val="600"/>
              </a:spcAft>
            </a:pPr>
            <a:r>
              <a:rPr lang="en-US" sz="1600" dirty="0"/>
              <a:t>(the ability to observe and understand the innovation’s benefits or results)</a:t>
            </a:r>
          </a:p>
        </p:txBody>
      </p:sp>
      <p:sp>
        <p:nvSpPr>
          <p:cNvPr id="9" name="Content Placeholder 7">
            <a:extLst>
              <a:ext uri="{FF2B5EF4-FFF2-40B4-BE49-F238E27FC236}">
                <a16:creationId xmlns:a16="http://schemas.microsoft.com/office/drawing/2014/main" id="{B3FC84C9-EB2F-46CA-B315-A6B595EB7808}"/>
              </a:ext>
            </a:extLst>
          </p:cNvPr>
          <p:cNvSpPr txBox="1">
            <a:spLocks/>
          </p:cNvSpPr>
          <p:nvPr/>
        </p:nvSpPr>
        <p:spPr bwMode="auto">
          <a:xfrm>
            <a:off x="1442092" y="5724359"/>
            <a:ext cx="6211615" cy="635794"/>
          </a:xfrm>
          <a:prstGeom prst="flowChartAlternateProcess">
            <a:avLst/>
          </a:prstGeom>
          <a:solidFill>
            <a:srgbClr val="DCF0C6"/>
          </a:solidFill>
          <a:ln w="15875">
            <a:solidFill>
              <a:srgbClr val="002060"/>
            </a:solidFill>
          </a:ln>
          <a:effectLst/>
        </p:spPr>
        <p:txBody>
          <a:bodyPr vert="horz" wrap="square" lIns="0" tIns="0" rIns="0" bIns="0" numCol="1" rtlCol="0" anchor="ctr" anchorCtr="0" compatLnSpc="1">
            <a:prstTxWarp prst="textNoShape">
              <a:avLst/>
            </a:prstTxWarp>
          </a:bodyPr>
          <a:lstStyle>
            <a:lvl1pPr marL="342900" indent="-342900" algn="l" defTabSz="857250" rtl="0" eaLnBrk="0" fontAlgn="base" hangingPunct="0">
              <a:spcBef>
                <a:spcPct val="20000"/>
              </a:spcBef>
              <a:spcAft>
                <a:spcPct val="20000"/>
              </a:spcAft>
              <a:buSzPct val="80000"/>
              <a:buFont typeface="Verdana" pitchFamily="34" charset="0"/>
              <a:defRPr sz="2000">
                <a:solidFill>
                  <a:schemeClr val="tx1"/>
                </a:solidFill>
                <a:latin typeface="+mn-lt"/>
                <a:ea typeface="+mn-ea"/>
                <a:cs typeface="+mn-cs"/>
              </a:defRPr>
            </a:lvl1pPr>
            <a:lvl2pPr marL="358775" indent="-244475"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2pPr>
            <a:lvl3pPr marL="714375" indent="-247650" algn="l" defTabSz="857250" rtl="0" eaLnBrk="0" fontAlgn="base" hangingPunct="0">
              <a:spcBef>
                <a:spcPct val="20000"/>
              </a:spcBef>
              <a:spcAft>
                <a:spcPct val="20000"/>
              </a:spcAft>
              <a:buSzPct val="80000"/>
              <a:buFont typeface="Verdana" pitchFamily="34" charset="0"/>
              <a:buChar char="•"/>
              <a:defRPr sz="2000">
                <a:solidFill>
                  <a:schemeClr val="tx1"/>
                </a:solidFill>
                <a:latin typeface="+mn-lt"/>
                <a:cs typeface="+mn-cs"/>
              </a:defRPr>
            </a:lvl3pPr>
            <a:lvl4pPr marL="1066800" indent="-247650"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4pPr>
            <a:lvl5pPr marL="1428750" indent="-257175" algn="l" defTabSz="857250" rtl="0" eaLnBrk="0" fontAlgn="base" hangingPunct="0">
              <a:spcBef>
                <a:spcPct val="20000"/>
              </a:spcBef>
              <a:spcAft>
                <a:spcPct val="20000"/>
              </a:spcAft>
              <a:buSzPct val="80000"/>
              <a:buFont typeface="Arial" charset="0"/>
              <a:buChar char="○"/>
              <a:defRPr sz="2000">
                <a:solidFill>
                  <a:schemeClr val="tx1"/>
                </a:solidFill>
                <a:latin typeface="+mn-lt"/>
                <a:cs typeface="+mn-cs"/>
              </a:defRPr>
            </a:lvl5pPr>
            <a:lvl6pPr marL="18859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6pPr>
            <a:lvl7pPr marL="23431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7pPr>
            <a:lvl8pPr marL="28003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8pPr>
            <a:lvl9pPr marL="3257550" indent="-257175" algn="l" defTabSz="857250" rtl="0" fontAlgn="base">
              <a:spcBef>
                <a:spcPct val="20000"/>
              </a:spcBef>
              <a:spcAft>
                <a:spcPct val="20000"/>
              </a:spcAft>
              <a:buSzPct val="80000"/>
              <a:buFont typeface="Arial" charset="0"/>
              <a:buChar char="○"/>
              <a:defRPr sz="2000">
                <a:solidFill>
                  <a:schemeClr val="tx1"/>
                </a:solidFill>
                <a:latin typeface="+mn-lt"/>
                <a:cs typeface="+mn-cs"/>
              </a:defRPr>
            </a:lvl9pPr>
          </a:lstStyle>
          <a:p>
            <a:pPr marL="174625" indent="0">
              <a:spcBef>
                <a:spcPts val="0"/>
              </a:spcBef>
              <a:spcAft>
                <a:spcPts val="600"/>
              </a:spcAft>
            </a:pPr>
            <a:r>
              <a:rPr lang="en-US" sz="1800" b="1" dirty="0"/>
              <a:t>Other factors: </a:t>
            </a:r>
          </a:p>
          <a:p>
            <a:pPr marL="174625" indent="0">
              <a:spcBef>
                <a:spcPts val="0"/>
              </a:spcBef>
              <a:spcAft>
                <a:spcPts val="600"/>
              </a:spcAft>
            </a:pPr>
            <a:r>
              <a:rPr lang="en-US" sz="1600" dirty="0"/>
              <a:t>uncertainty, social approval, risks and costs</a:t>
            </a:r>
            <a:endParaRPr lang="en-US" sz="1400" dirty="0"/>
          </a:p>
        </p:txBody>
      </p:sp>
    </p:spTree>
    <p:extLst>
      <p:ext uri="{BB962C8B-B14F-4D97-AF65-F5344CB8AC3E}">
        <p14:creationId xmlns:p14="http://schemas.microsoft.com/office/powerpoint/2010/main" val="40652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000"/>
                                        <p:tgtEl>
                                          <p:spTgt spid="8"/>
                                        </p:tgtEl>
                                      </p:cBhvr>
                                    </p:animEffect>
                                  </p:childTnLst>
                                </p:cTn>
                              </p:par>
                            </p:childTnLst>
                          </p:cTn>
                        </p:par>
                        <p:par>
                          <p:cTn id="24" fill="hold">
                            <p:stCondLst>
                              <p:cond delay="4500"/>
                            </p:stCondLst>
                            <p:childTnLst>
                              <p:par>
                                <p:cTn id="25" presetID="22" presetClass="entr" presetSubtype="1" fill="hold" grpId="0" nodeType="after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a:xfrm>
            <a:off x="457200" y="216310"/>
            <a:ext cx="8229600" cy="762043"/>
          </a:xfrm>
        </p:spPr>
        <p:txBody>
          <a:bodyPr/>
          <a:lstStyle/>
          <a:p>
            <a:pPr marL="0" indent="0"/>
            <a:r>
              <a:rPr lang="en-US" sz="3200" dirty="0"/>
              <a:t>New product </a:t>
            </a:r>
            <a:r>
              <a:rPr lang="en-AU" sz="3200" dirty="0"/>
              <a:t>failure</a:t>
            </a:r>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1166018"/>
            <a:ext cx="4744088" cy="4525963"/>
          </a:xfrm>
        </p:spPr>
        <p:txBody>
          <a:bodyPr/>
          <a:lstStyle/>
          <a:p>
            <a:pPr marL="358775" indent="-358775">
              <a:spcBef>
                <a:spcPts val="600"/>
              </a:spcBef>
              <a:buClrTx/>
              <a:buFontTx/>
              <a:buChar char="•"/>
            </a:pPr>
            <a:r>
              <a:rPr lang="en-AU" sz="2000" dirty="0">
                <a:solidFill>
                  <a:schemeClr val="tx1"/>
                </a:solidFill>
                <a:latin typeface="+mn-lt"/>
              </a:rPr>
              <a:t>New products fail at a rate of around 80%</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Overestimated market size</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Poor market research </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Poor design or performance</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Priced too high</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Poorly advertised</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Higher than expected development costs</a:t>
            </a:r>
          </a:p>
          <a:p>
            <a:pPr marL="800100" lvl="1" indent="-342900">
              <a:spcBef>
                <a:spcPts val="600"/>
              </a:spcBef>
              <a:spcAft>
                <a:spcPts val="600"/>
              </a:spcAft>
              <a:buFont typeface="Wingdings" panose="05000000000000000000" pitchFamily="2" charset="2"/>
              <a:buChar char="§"/>
            </a:pPr>
            <a:r>
              <a:rPr lang="en-AU" sz="1800" dirty="0">
                <a:solidFill>
                  <a:schemeClr val="tx1"/>
                </a:solidFill>
                <a:latin typeface="+mn-lt"/>
                <a:ea typeface="ＭＳ Ｐゴシック" charset="0"/>
              </a:rPr>
              <a:t>Competitors fought back harder than expected</a:t>
            </a:r>
          </a:p>
          <a:p>
            <a:pPr lvl="1"/>
            <a:endParaRPr lang="en-NZ" sz="2800" dirty="0">
              <a:solidFill>
                <a:schemeClr val="tx1"/>
              </a:solidFill>
              <a:latin typeface="+mn-lt"/>
            </a:endParaRPr>
          </a:p>
          <a:p>
            <a:pPr lvl="1"/>
            <a:endParaRPr lang="en-NZ" sz="2800" dirty="0">
              <a:solidFill>
                <a:schemeClr val="tx1"/>
              </a:solidFill>
              <a:latin typeface="+mn-lt"/>
            </a:endParaRPr>
          </a:p>
          <a:p>
            <a:endParaRPr lang="en-NZ" sz="2800" dirty="0">
              <a:solidFill>
                <a:schemeClr val="tx1"/>
              </a:solidFill>
              <a:latin typeface="+mn-lt"/>
            </a:endParaRPr>
          </a:p>
          <a:p>
            <a:pPr marL="101600" indent="0" algn="l">
              <a:buNone/>
            </a:pPr>
            <a:endParaRPr lang="en-NZ" sz="2800" b="0" i="0" u="none" strike="noStrike" baseline="0" dirty="0">
              <a:latin typeface="+mn-lt"/>
            </a:endParaRPr>
          </a:p>
        </p:txBody>
      </p:sp>
      <p:pic>
        <p:nvPicPr>
          <p:cNvPr id="4" name="Picture 11" descr="http://whitsblog.com/wp-content/uploads/2011/09/crystalpep.jpg">
            <a:extLst>
              <a:ext uri="{FF2B5EF4-FFF2-40B4-BE49-F238E27FC236}">
                <a16:creationId xmlns:a16="http://schemas.microsoft.com/office/drawing/2014/main" id="{21E74073-FEF2-4469-C3EE-3FE1BCDDD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596" y="754090"/>
            <a:ext cx="3151410" cy="230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http://1.bp.blogspot.com/-qHBGsWUEzDY/T6Kxc6-bWSI/AAAAAAAAABM/CCvi3_Hc5jM/s400/Colgate-Kitchen-Entrees-rmsbunkerblog.jpg">
            <a:hlinkClick r:id="rId4"/>
            <a:extLst>
              <a:ext uri="{FF2B5EF4-FFF2-40B4-BE49-F238E27FC236}">
                <a16:creationId xmlns:a16="http://schemas.microsoft.com/office/drawing/2014/main" id="{05439BD8-B303-A3BB-4357-BA910DDB5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622" y="3315385"/>
            <a:ext cx="2279079" cy="227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http://farm7.staticflickr.com/6085/6029023395_053aa1d4b0_z.jpg">
            <a:hlinkClick r:id="rId6"/>
            <a:extLst>
              <a:ext uri="{FF2B5EF4-FFF2-40B4-BE49-F238E27FC236}">
                <a16:creationId xmlns:a16="http://schemas.microsoft.com/office/drawing/2014/main" id="{1A7D276B-9832-0429-FD1E-C2DC2B1E54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03959" y="3327569"/>
            <a:ext cx="1172992" cy="23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016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a:xfrm>
            <a:off x="457200" y="215372"/>
            <a:ext cx="8229600" cy="777686"/>
          </a:xfrm>
        </p:spPr>
        <p:txBody>
          <a:bodyPr/>
          <a:lstStyle/>
          <a:p>
            <a:r>
              <a:rPr lang="en-US" sz="3200" dirty="0"/>
              <a:t>Product life-cycle strategies</a:t>
            </a:r>
            <a:endParaRPr lang="en-US" sz="2000" dirty="0"/>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993058"/>
            <a:ext cx="8229600" cy="4525963"/>
          </a:xfrm>
        </p:spPr>
        <p:txBody>
          <a:bodyPr/>
          <a:lstStyle/>
          <a:p>
            <a:r>
              <a:rPr lang="en-NZ" sz="2000" dirty="0">
                <a:solidFill>
                  <a:schemeClr val="tx1"/>
                </a:solidFill>
                <a:latin typeface="+mn-lt"/>
              </a:rPr>
              <a:t>The </a:t>
            </a:r>
            <a:r>
              <a:rPr lang="en-NZ" sz="2000" b="1" dirty="0">
                <a:solidFill>
                  <a:schemeClr val="tx1"/>
                </a:solidFill>
                <a:latin typeface="+mn-lt"/>
              </a:rPr>
              <a:t>product life cycle </a:t>
            </a:r>
            <a:r>
              <a:rPr lang="en-NZ" sz="2000" dirty="0">
                <a:solidFill>
                  <a:schemeClr val="tx1"/>
                </a:solidFill>
                <a:latin typeface="+mn-lt"/>
              </a:rPr>
              <a:t>is the course of a product’s sales and profits during its lifetime. It involves five distinct stages:</a:t>
            </a:r>
          </a:p>
          <a:p>
            <a:pPr marL="1028700" lvl="2" indent="-457200">
              <a:spcBef>
                <a:spcPts val="600"/>
              </a:spcBef>
              <a:spcAft>
                <a:spcPts val="600"/>
              </a:spcAft>
              <a:buClr>
                <a:srgbClr val="00638A"/>
              </a:buClr>
              <a:buFont typeface="+mj-lt"/>
              <a:buAutoNum type="arabicPeriod"/>
              <a:tabLst>
                <a:tab pos="1828800" algn="l"/>
              </a:tabLst>
            </a:pPr>
            <a:r>
              <a:rPr lang="en-US" altLang="en-US" sz="2000" b="1" dirty="0">
                <a:latin typeface="+mn-lt"/>
                <a:ea typeface="Verdana" pitchFamily="34" charset="0"/>
                <a:cs typeface="Verdana" pitchFamily="34" charset="0"/>
              </a:rPr>
              <a:t>Product development – </a:t>
            </a:r>
            <a:r>
              <a:rPr lang="en-GB" altLang="en-US" sz="2000" dirty="0">
                <a:latin typeface="+mn-lt"/>
                <a:cs typeface="Times New Roman" panose="02020603050405020304" pitchFamily="18" charset="0"/>
              </a:rPr>
              <a:t>Begins when the company finds and develops a new product ideas</a:t>
            </a:r>
            <a:r>
              <a:rPr lang="en-US" sz="2000" dirty="0">
                <a:latin typeface="+mn-lt"/>
                <a:ea typeface="Verdana" pitchFamily="34" charset="0"/>
                <a:cs typeface="Verdana" pitchFamily="34" charset="0"/>
              </a:rPr>
              <a:t>, no profits and high investment costs</a:t>
            </a:r>
          </a:p>
          <a:p>
            <a:pPr marL="1028700" lvl="2" indent="-457200">
              <a:spcBef>
                <a:spcPts val="600"/>
              </a:spcBef>
              <a:spcAft>
                <a:spcPts val="600"/>
              </a:spcAft>
              <a:buClr>
                <a:srgbClr val="00638A"/>
              </a:buClr>
              <a:buFont typeface="+mj-lt"/>
              <a:buAutoNum type="arabicPeriod"/>
              <a:tabLst>
                <a:tab pos="1828800" algn="l"/>
              </a:tabLst>
            </a:pPr>
            <a:r>
              <a:rPr lang="en-US" altLang="en-US" sz="2000" b="1" dirty="0">
                <a:latin typeface="+mn-lt"/>
                <a:ea typeface="Verdana" pitchFamily="34" charset="0"/>
                <a:cs typeface="Verdana" pitchFamily="34" charset="0"/>
              </a:rPr>
              <a:t>Introduction – </a:t>
            </a:r>
            <a:r>
              <a:rPr lang="en-US" sz="2000" dirty="0">
                <a:latin typeface="+mn-lt"/>
                <a:ea typeface="Verdana" pitchFamily="34" charset="0"/>
                <a:cs typeface="Verdana" pitchFamily="34" charset="0"/>
              </a:rPr>
              <a:t>Slow sales growth but non-existent profits due to expense of introduction</a:t>
            </a:r>
            <a:r>
              <a:rPr lang="en-GB" altLang="en-US" sz="2000" dirty="0">
                <a:latin typeface="+mn-lt"/>
                <a:cs typeface="Times New Roman" panose="02020603050405020304" pitchFamily="18" charset="0"/>
              </a:rPr>
              <a:t> to the market</a:t>
            </a:r>
            <a:endParaRPr lang="en-US" sz="2000" dirty="0">
              <a:latin typeface="+mn-lt"/>
              <a:ea typeface="Verdana" pitchFamily="34" charset="0"/>
              <a:cs typeface="Verdana" pitchFamily="34" charset="0"/>
            </a:endParaRPr>
          </a:p>
          <a:p>
            <a:pPr marL="1028700" lvl="2" indent="-457200">
              <a:spcBef>
                <a:spcPts val="600"/>
              </a:spcBef>
              <a:spcAft>
                <a:spcPts val="600"/>
              </a:spcAft>
              <a:buClr>
                <a:srgbClr val="00638A"/>
              </a:buClr>
              <a:buFont typeface="+mj-lt"/>
              <a:buAutoNum type="arabicPeriod"/>
              <a:tabLst>
                <a:tab pos="1828800" algn="l"/>
              </a:tabLst>
            </a:pPr>
            <a:r>
              <a:rPr lang="en-US" altLang="en-US" sz="2000" b="1" dirty="0">
                <a:latin typeface="+mn-lt"/>
                <a:ea typeface="Verdana" pitchFamily="34" charset="0"/>
                <a:cs typeface="Verdana" pitchFamily="34" charset="0"/>
              </a:rPr>
              <a:t>Growth – </a:t>
            </a:r>
            <a:r>
              <a:rPr lang="en-US" sz="2000" dirty="0">
                <a:latin typeface="+mn-lt"/>
                <a:ea typeface="Verdana" pitchFamily="34" charset="0"/>
                <a:cs typeface="Verdana" pitchFamily="34" charset="0"/>
              </a:rPr>
              <a:t>A period of rapid market acceptance and increasing profits. Many competitors enter the market, large companies may start acquiring small pioneering </a:t>
            </a:r>
            <a:r>
              <a:rPr lang="en-US" sz="2000" dirty="0" err="1">
                <a:latin typeface="+mn-lt"/>
                <a:ea typeface="Verdana" pitchFamily="34" charset="0"/>
                <a:cs typeface="Verdana" pitchFamily="34" charset="0"/>
              </a:rPr>
              <a:t>organisations</a:t>
            </a:r>
            <a:r>
              <a:rPr lang="en-US" sz="2000" dirty="0">
                <a:latin typeface="+mn-lt"/>
                <a:ea typeface="Verdana" pitchFamily="34" charset="0"/>
                <a:cs typeface="Verdana" pitchFamily="34" charset="0"/>
              </a:rPr>
              <a:t> and profits are healthy</a:t>
            </a:r>
          </a:p>
          <a:p>
            <a:pPr marL="1028700" lvl="2" indent="-457200">
              <a:spcBef>
                <a:spcPts val="600"/>
              </a:spcBef>
              <a:spcAft>
                <a:spcPts val="600"/>
              </a:spcAft>
              <a:buClr>
                <a:srgbClr val="00638A"/>
              </a:buClr>
              <a:buFont typeface="+mj-lt"/>
              <a:buAutoNum type="arabicPeriod"/>
              <a:tabLst>
                <a:tab pos="1828800" algn="l"/>
              </a:tabLst>
            </a:pPr>
            <a:r>
              <a:rPr lang="en-US" altLang="en-US" sz="2000" b="1" dirty="0">
                <a:latin typeface="+mn-lt"/>
                <a:ea typeface="Verdana" pitchFamily="34" charset="0"/>
                <a:cs typeface="Verdana" pitchFamily="34" charset="0"/>
              </a:rPr>
              <a:t>Maturity – </a:t>
            </a:r>
            <a:r>
              <a:rPr lang="en-US" sz="2000" dirty="0">
                <a:latin typeface="+mn-lt"/>
                <a:ea typeface="Verdana" pitchFamily="34" charset="0"/>
                <a:cs typeface="Verdana" pitchFamily="34" charset="0"/>
              </a:rPr>
              <a:t>A period of slowdown in sales growth and a levelling off or decline in profits</a:t>
            </a:r>
          </a:p>
          <a:p>
            <a:pPr marL="1028700" lvl="2" indent="-457200">
              <a:spcBef>
                <a:spcPts val="600"/>
              </a:spcBef>
              <a:spcAft>
                <a:spcPts val="600"/>
              </a:spcAft>
              <a:buClr>
                <a:srgbClr val="00638A"/>
              </a:buClr>
              <a:buFont typeface="+mj-lt"/>
              <a:buAutoNum type="arabicPeriod"/>
              <a:tabLst>
                <a:tab pos="1828800" algn="l"/>
              </a:tabLst>
            </a:pPr>
            <a:r>
              <a:rPr lang="en-US" altLang="en-US" sz="2000" b="1" dirty="0">
                <a:latin typeface="+mn-lt"/>
                <a:ea typeface="Verdana" pitchFamily="34" charset="0"/>
                <a:cs typeface="Verdana" pitchFamily="34" charset="0"/>
              </a:rPr>
              <a:t>Decline – </a:t>
            </a:r>
            <a:r>
              <a:rPr lang="en-US" sz="2000" dirty="0">
                <a:latin typeface="+mn-lt"/>
                <a:ea typeface="Verdana" pitchFamily="34" charset="0"/>
                <a:cs typeface="Verdana" pitchFamily="34" charset="0"/>
              </a:rPr>
              <a:t>Both sales and profits fall off </a:t>
            </a:r>
            <a:r>
              <a:rPr lang="en-AU" altLang="en-US" sz="2000" dirty="0">
                <a:latin typeface="+mn-lt"/>
              </a:rPr>
              <a:t>as customers switch to new products</a:t>
            </a:r>
            <a:endParaRPr lang="en-US" altLang="en-US" sz="2000" dirty="0">
              <a:latin typeface="+mn-lt"/>
              <a:ea typeface="Verdana" pitchFamily="34" charset="0"/>
              <a:cs typeface="Verdana" pitchFamily="34" charset="0"/>
            </a:endParaRPr>
          </a:p>
          <a:p>
            <a:pPr lvl="1"/>
            <a:endParaRPr lang="en-NZ" sz="2000" dirty="0">
              <a:solidFill>
                <a:schemeClr val="tx1"/>
              </a:solidFill>
              <a:latin typeface="+mn-lt"/>
            </a:endParaRPr>
          </a:p>
          <a:p>
            <a:pPr lvl="1"/>
            <a:endParaRPr lang="en-NZ" sz="2000" dirty="0">
              <a:solidFill>
                <a:schemeClr val="tx1"/>
              </a:solidFill>
              <a:latin typeface="+mn-lt"/>
            </a:endParaRPr>
          </a:p>
          <a:p>
            <a:endParaRPr lang="en-NZ" sz="2000" dirty="0">
              <a:solidFill>
                <a:schemeClr val="tx1"/>
              </a:solidFill>
              <a:latin typeface="+mn-lt"/>
            </a:endParaRPr>
          </a:p>
          <a:p>
            <a:pPr marL="101600" indent="0" algn="l">
              <a:buNone/>
            </a:pPr>
            <a:endParaRPr lang="en-NZ" sz="2000" b="0" i="0" u="none" strike="noStrike" baseline="0" dirty="0">
              <a:latin typeface="+mn-lt"/>
            </a:endParaRPr>
          </a:p>
        </p:txBody>
      </p:sp>
    </p:spTree>
    <p:extLst>
      <p:ext uri="{BB962C8B-B14F-4D97-AF65-F5344CB8AC3E}">
        <p14:creationId xmlns:p14="http://schemas.microsoft.com/office/powerpoint/2010/main" val="1287040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7484-F644-4A80-A4C7-24662A82671F}"/>
              </a:ext>
            </a:extLst>
          </p:cNvPr>
          <p:cNvSpPr>
            <a:spLocks noGrp="1"/>
          </p:cNvSpPr>
          <p:nvPr>
            <p:ph type="title"/>
          </p:nvPr>
        </p:nvSpPr>
        <p:spPr>
          <a:xfrm>
            <a:off x="457200" y="564928"/>
            <a:ext cx="8229600" cy="672657"/>
          </a:xfrm>
        </p:spPr>
        <p:txBody>
          <a:bodyPr anchor="b">
            <a:noAutofit/>
          </a:bodyPr>
          <a:lstStyle/>
          <a:p>
            <a:pPr>
              <a:lnSpc>
                <a:spcPct val="90000"/>
              </a:lnSpc>
            </a:pPr>
            <a:r>
              <a:rPr lang="en-NZ" sz="3200" dirty="0"/>
              <a:t>Sales and profits over the product life cycle, from inception to decline</a:t>
            </a:r>
          </a:p>
        </p:txBody>
      </p:sp>
      <p:pic>
        <p:nvPicPr>
          <p:cNvPr id="6" name="Picture 5" descr="A line graph depicts sales and profits of a product through five stages of the product life cycle. Full alt text description in Notes.">
            <a:extLst>
              <a:ext uri="{FF2B5EF4-FFF2-40B4-BE49-F238E27FC236}">
                <a16:creationId xmlns:a16="http://schemas.microsoft.com/office/drawing/2014/main" id="{F9C04B6D-B310-4B1A-AF61-DC730F84D3C6}"/>
              </a:ext>
            </a:extLst>
          </p:cNvPr>
          <p:cNvPicPr>
            <a:picLocks noChangeAspect="1"/>
          </p:cNvPicPr>
          <p:nvPr/>
        </p:nvPicPr>
        <p:blipFill>
          <a:blip r:embed="rId3"/>
          <a:stretch>
            <a:fillRect/>
          </a:stretch>
        </p:blipFill>
        <p:spPr>
          <a:xfrm>
            <a:off x="542925" y="2254371"/>
            <a:ext cx="8343900" cy="3543300"/>
          </a:xfrm>
          <a:prstGeom prst="rect">
            <a:avLst/>
          </a:prstGeom>
        </p:spPr>
      </p:pic>
    </p:spTree>
    <p:extLst>
      <p:ext uri="{BB962C8B-B14F-4D97-AF65-F5344CB8AC3E}">
        <p14:creationId xmlns:p14="http://schemas.microsoft.com/office/powerpoint/2010/main" val="423731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20733D9C-4644-48A6-A8AD-8FC1E9FB518C}"/>
              </a:ext>
            </a:extLst>
          </p:cNvPr>
          <p:cNvSpPr>
            <a:spLocks noGrp="1"/>
          </p:cNvSpPr>
          <p:nvPr>
            <p:ph type="title"/>
          </p:nvPr>
        </p:nvSpPr>
        <p:spPr>
          <a:xfrm>
            <a:off x="457200" y="215371"/>
            <a:ext cx="8229600" cy="794279"/>
          </a:xfrm>
        </p:spPr>
        <p:txBody>
          <a:bodyPr/>
          <a:lstStyle/>
          <a:p>
            <a:r>
              <a:rPr lang="en-US" sz="3200" dirty="0"/>
              <a:t>Product life-cycle strategies</a:t>
            </a:r>
            <a:endParaRPr lang="en-US" sz="2000" dirty="0"/>
          </a:p>
        </p:txBody>
      </p:sp>
      <p:sp>
        <p:nvSpPr>
          <p:cNvPr id="3" name="Text Placeholder 2">
            <a:extLst>
              <a:ext uri="{FF2B5EF4-FFF2-40B4-BE49-F238E27FC236}">
                <a16:creationId xmlns:a16="http://schemas.microsoft.com/office/drawing/2014/main" id="{4E8A2D21-8FB3-4C1C-858F-1ACEC6D29597}"/>
              </a:ext>
            </a:extLst>
          </p:cNvPr>
          <p:cNvSpPr>
            <a:spLocks noGrp="1"/>
          </p:cNvSpPr>
          <p:nvPr>
            <p:ph type="body" idx="4294967295"/>
          </p:nvPr>
        </p:nvSpPr>
        <p:spPr>
          <a:xfrm>
            <a:off x="457200" y="1166018"/>
            <a:ext cx="8229600" cy="4525963"/>
          </a:xfrm>
        </p:spPr>
        <p:txBody>
          <a:bodyPr/>
          <a:lstStyle/>
          <a:p>
            <a:r>
              <a:rPr lang="en-NZ" sz="2000" dirty="0">
                <a:solidFill>
                  <a:schemeClr val="tx1"/>
                </a:solidFill>
                <a:latin typeface="+mn-lt"/>
              </a:rPr>
              <a:t>The product life-cycle (PLC) concept can also be applied to each of the following:</a:t>
            </a:r>
          </a:p>
          <a:p>
            <a:pPr marL="828675" lvl="2" indent="-257175">
              <a:buClr>
                <a:srgbClr val="00638A"/>
              </a:buClr>
              <a:buFont typeface="Wingdings" pitchFamily="2" charset="2"/>
              <a:buChar char="§"/>
              <a:tabLst>
                <a:tab pos="1828800" algn="l"/>
              </a:tabLst>
            </a:pPr>
            <a:r>
              <a:rPr lang="en-US" altLang="en-US" sz="2000" b="1" dirty="0">
                <a:solidFill>
                  <a:srgbClr val="F25B33"/>
                </a:solidFill>
                <a:latin typeface="+mn-lt"/>
                <a:ea typeface="Verdana" pitchFamily="34" charset="0"/>
                <a:cs typeface="Verdana" pitchFamily="34" charset="0"/>
              </a:rPr>
              <a:t>Style</a:t>
            </a:r>
            <a:r>
              <a:rPr lang="en-US" sz="2000" dirty="0">
                <a:latin typeface="+mn-lt"/>
                <a:ea typeface="Verdana" pitchFamily="34" charset="0"/>
                <a:cs typeface="Verdana" pitchFamily="34" charset="0"/>
              </a:rPr>
              <a:t> – A basic and distinctive mode of expression</a:t>
            </a:r>
          </a:p>
          <a:p>
            <a:pPr marL="828675" lvl="2" indent="-257175">
              <a:buClr>
                <a:srgbClr val="00638A"/>
              </a:buClr>
              <a:buFont typeface="Wingdings" pitchFamily="2" charset="2"/>
              <a:buChar char="§"/>
              <a:tabLst>
                <a:tab pos="1828800" algn="l"/>
              </a:tabLst>
            </a:pPr>
            <a:r>
              <a:rPr lang="en-US" altLang="en-US" sz="2000" b="1" dirty="0">
                <a:solidFill>
                  <a:srgbClr val="F25B33"/>
                </a:solidFill>
                <a:latin typeface="+mn-lt"/>
                <a:ea typeface="Verdana" pitchFamily="34" charset="0"/>
                <a:cs typeface="Verdana" pitchFamily="34" charset="0"/>
              </a:rPr>
              <a:t>Fashion</a:t>
            </a:r>
            <a:r>
              <a:rPr lang="en-US" sz="2000" dirty="0">
                <a:latin typeface="+mn-lt"/>
                <a:ea typeface="Verdana" pitchFamily="34" charset="0"/>
                <a:cs typeface="Verdana" pitchFamily="34" charset="0"/>
              </a:rPr>
              <a:t> – A currently accepted or popular style in a given field</a:t>
            </a:r>
          </a:p>
          <a:p>
            <a:pPr marL="828675" lvl="2" indent="-257175">
              <a:buClr>
                <a:srgbClr val="00638A"/>
              </a:buClr>
              <a:buFont typeface="Wingdings" pitchFamily="2" charset="2"/>
              <a:buChar char="§"/>
              <a:tabLst>
                <a:tab pos="1828800" algn="l"/>
              </a:tabLst>
            </a:pPr>
            <a:r>
              <a:rPr lang="en-US" altLang="en-US" sz="2000" b="1" dirty="0">
                <a:solidFill>
                  <a:srgbClr val="F25B33"/>
                </a:solidFill>
                <a:latin typeface="+mn-lt"/>
                <a:ea typeface="Verdana" pitchFamily="34" charset="0"/>
                <a:cs typeface="Verdana" pitchFamily="34" charset="0"/>
              </a:rPr>
              <a:t>Fad</a:t>
            </a:r>
            <a:r>
              <a:rPr lang="en-US" sz="2000" dirty="0">
                <a:latin typeface="+mn-lt"/>
                <a:ea typeface="Verdana" pitchFamily="34" charset="0"/>
                <a:cs typeface="Verdana" pitchFamily="34" charset="0"/>
              </a:rPr>
              <a:t> – A fashion that enters quickly, is adopted with great zeal, peaks early and declines quickly</a:t>
            </a:r>
          </a:p>
          <a:p>
            <a:pPr lvl="1"/>
            <a:endParaRPr lang="en-NZ" sz="2000" dirty="0">
              <a:solidFill>
                <a:schemeClr val="tx1"/>
              </a:solidFill>
              <a:latin typeface="+mn-lt"/>
            </a:endParaRPr>
          </a:p>
          <a:p>
            <a:endParaRPr lang="en-NZ" sz="2000" dirty="0">
              <a:solidFill>
                <a:schemeClr val="tx1"/>
              </a:solidFill>
              <a:latin typeface="+mn-lt"/>
            </a:endParaRPr>
          </a:p>
          <a:p>
            <a:pPr marL="101600" indent="0" algn="l">
              <a:buNone/>
            </a:pPr>
            <a:endParaRPr lang="en-NZ" sz="2000" b="0" i="0" u="none" strike="noStrike" baseline="0" dirty="0">
              <a:latin typeface="+mn-lt"/>
            </a:endParaRPr>
          </a:p>
        </p:txBody>
      </p:sp>
      <p:pic>
        <p:nvPicPr>
          <p:cNvPr id="4" name="Picture 2" descr="E:\PAU 23\Armstrong\Images\Ch 8\ch08\fig08_03.jpg">
            <a:extLst>
              <a:ext uri="{FF2B5EF4-FFF2-40B4-BE49-F238E27FC236}">
                <a16:creationId xmlns:a16="http://schemas.microsoft.com/office/drawing/2014/main" id="{2B1850B5-DFC6-470E-ADC4-A717F80B7D1F}"/>
              </a:ext>
            </a:extLst>
          </p:cNvPr>
          <p:cNvPicPr>
            <a:picLocks noChangeAspect="1" noChangeArrowheads="1"/>
          </p:cNvPicPr>
          <p:nvPr/>
        </p:nvPicPr>
        <p:blipFill>
          <a:blip r:embed="rId3" cstate="print"/>
          <a:srcRect/>
          <a:stretch>
            <a:fillRect/>
          </a:stretch>
        </p:blipFill>
        <p:spPr bwMode="auto">
          <a:xfrm>
            <a:off x="1440180" y="3856940"/>
            <a:ext cx="6263640" cy="2471945"/>
          </a:xfrm>
          <a:prstGeom prst="rect">
            <a:avLst/>
          </a:prstGeom>
          <a:noFill/>
        </p:spPr>
      </p:pic>
    </p:spTree>
    <p:extLst>
      <p:ext uri="{BB962C8B-B14F-4D97-AF65-F5344CB8AC3E}">
        <p14:creationId xmlns:p14="http://schemas.microsoft.com/office/powerpoint/2010/main" val="346821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1184764" y="376114"/>
            <a:ext cx="4585188" cy="970085"/>
          </a:xfrm>
        </p:spPr>
        <p:txBody>
          <a:bodyPr/>
          <a:lstStyle/>
          <a:p>
            <a:pPr eaLnBrk="1" hangingPunct="1"/>
            <a:r>
              <a:rPr lang="en-US" altLang="en-US" sz="3200" dirty="0">
                <a:solidFill>
                  <a:srgbClr val="007FA3"/>
                </a:solidFill>
                <a:latin typeface="+mj-lt"/>
              </a:rPr>
              <a:t>PLC Challenges</a:t>
            </a:r>
            <a:endParaRPr lang="en-AU" altLang="en-US" sz="3200" dirty="0">
              <a:solidFill>
                <a:srgbClr val="007FA3"/>
              </a:solidFill>
              <a:latin typeface="+mj-lt"/>
            </a:endParaRPr>
          </a:p>
        </p:txBody>
      </p:sp>
      <p:sp>
        <p:nvSpPr>
          <p:cNvPr id="61443" name="Rectangle 5"/>
          <p:cNvSpPr>
            <a:spLocks noGrp="1" noChangeArrowheads="1"/>
          </p:cNvSpPr>
          <p:nvPr>
            <p:ph type="body" idx="1"/>
          </p:nvPr>
        </p:nvSpPr>
        <p:spPr>
          <a:xfrm>
            <a:off x="2872154" y="1735017"/>
            <a:ext cx="5795597" cy="3733799"/>
          </a:xfrm>
        </p:spPr>
        <p:txBody>
          <a:bodyPr/>
          <a:lstStyle/>
          <a:p>
            <a:pPr eaLnBrk="1" hangingPunct="1"/>
            <a:r>
              <a:rPr lang="en-GB" altLang="en-US" sz="2585" dirty="0">
                <a:cs typeface="Times New Roman" panose="02020603050405020304" pitchFamily="18" charset="0"/>
              </a:rPr>
              <a:t>However, there are problems such as:</a:t>
            </a:r>
          </a:p>
          <a:p>
            <a:pPr marL="316531" indent="-316531">
              <a:buFont typeface="Arial" panose="020B0604020202020204" pitchFamily="34" charset="0"/>
              <a:buChar char="•"/>
            </a:pPr>
            <a:r>
              <a:rPr lang="en-GB" altLang="en-US" sz="2215" dirty="0">
                <a:cs typeface="Times New Roman" panose="02020603050405020304" pitchFamily="18" charset="0"/>
              </a:rPr>
              <a:t>Identifying which </a:t>
            </a:r>
            <a:r>
              <a:rPr lang="en-GB" altLang="en-US" sz="2215" u="sng" dirty="0">
                <a:cs typeface="Times New Roman" panose="02020603050405020304" pitchFamily="18" charset="0"/>
              </a:rPr>
              <a:t>stage</a:t>
            </a:r>
            <a:r>
              <a:rPr lang="en-GB" altLang="en-US" sz="2215" dirty="0">
                <a:cs typeface="Times New Roman" panose="02020603050405020304" pitchFamily="18" charset="0"/>
              </a:rPr>
              <a:t> the product is in</a:t>
            </a:r>
          </a:p>
          <a:p>
            <a:pPr marL="316531" indent="-316531">
              <a:buFont typeface="Arial" panose="020B0604020202020204" pitchFamily="34" charset="0"/>
              <a:buChar char="•"/>
            </a:pPr>
            <a:r>
              <a:rPr lang="en-GB" altLang="en-US" sz="2215" dirty="0">
                <a:cs typeface="Times New Roman" panose="02020603050405020304" pitchFamily="18" charset="0"/>
              </a:rPr>
              <a:t>Pinpointing </a:t>
            </a:r>
            <a:r>
              <a:rPr lang="en-GB" altLang="en-US" sz="2215" u="sng" dirty="0">
                <a:cs typeface="Times New Roman" panose="02020603050405020304" pitchFamily="18" charset="0"/>
              </a:rPr>
              <a:t>when</a:t>
            </a:r>
            <a:r>
              <a:rPr lang="en-GB" altLang="en-US" sz="2215" dirty="0">
                <a:cs typeface="Times New Roman" panose="02020603050405020304" pitchFamily="18" charset="0"/>
              </a:rPr>
              <a:t> a product moves from one stage to another and</a:t>
            </a:r>
          </a:p>
          <a:p>
            <a:pPr marL="316531" indent="-316531">
              <a:buFont typeface="Arial" panose="020B0604020202020204" pitchFamily="34" charset="0"/>
              <a:buChar char="•"/>
            </a:pPr>
            <a:r>
              <a:rPr lang="en-GB" altLang="en-US" sz="2215" dirty="0">
                <a:cs typeface="Times New Roman" panose="02020603050405020304" pitchFamily="18" charset="0"/>
              </a:rPr>
              <a:t>Determining </a:t>
            </a:r>
            <a:r>
              <a:rPr lang="en-GB" altLang="en-US" sz="2215" u="sng" dirty="0">
                <a:cs typeface="Times New Roman" panose="02020603050405020304" pitchFamily="18" charset="0"/>
              </a:rPr>
              <a:t>what moves </a:t>
            </a:r>
            <a:r>
              <a:rPr lang="en-GB" altLang="en-US" sz="2215" dirty="0">
                <a:cs typeface="Times New Roman" panose="02020603050405020304" pitchFamily="18" charset="0"/>
              </a:rPr>
              <a:t>the product through the stages</a:t>
            </a:r>
            <a:endParaRPr lang="en-AU" altLang="en-US" sz="2215" dirty="0">
              <a:cs typeface="Times New Roman" panose="02020603050405020304" pitchFamily="18" charset="0"/>
            </a:endParaRPr>
          </a:p>
        </p:txBody>
      </p:sp>
      <p:pic>
        <p:nvPicPr>
          <p:cNvPr id="5122" name="Picture 2" descr="Image result for emot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0" y="2160181"/>
            <a:ext cx="2341685" cy="247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4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732089A-C3E1-4468-9F60-E812C720E877}" type="slidenum">
              <a:rPr lang="en-GB" smtClean="0"/>
              <a:pPr>
                <a:defRPr/>
              </a:pPr>
              <a:t>3</a:t>
            </a:fld>
            <a:endParaRPr lang="en-GB"/>
          </a:p>
        </p:txBody>
      </p:sp>
      <p:sp>
        <p:nvSpPr>
          <p:cNvPr id="6" name="TextBox 5"/>
          <p:cNvSpPr txBox="1"/>
          <p:nvPr/>
        </p:nvSpPr>
        <p:spPr>
          <a:xfrm>
            <a:off x="551823" y="216726"/>
            <a:ext cx="7780955" cy="584775"/>
          </a:xfrm>
          <a:prstGeom prst="rect">
            <a:avLst/>
          </a:prstGeom>
          <a:noFill/>
        </p:spPr>
        <p:txBody>
          <a:bodyPr wrap="square" rtlCol="0">
            <a:spAutoFit/>
          </a:bodyPr>
          <a:lstStyle/>
          <a:p>
            <a:pPr>
              <a:spcBef>
                <a:spcPts val="886"/>
              </a:spcBef>
            </a:pPr>
            <a:r>
              <a:rPr lang="en-AU" sz="3200" b="1" dirty="0">
                <a:solidFill>
                  <a:srgbClr val="2B3A59"/>
                </a:solidFill>
              </a:rPr>
              <a:t>What is a product (market offering)?</a:t>
            </a:r>
          </a:p>
        </p:txBody>
      </p:sp>
      <p:pic>
        <p:nvPicPr>
          <p:cNvPr id="8" name="Picture 7" descr="MPj04331920000[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7600" y="1087737"/>
            <a:ext cx="1766082" cy="1512852"/>
          </a:xfrm>
          <a:prstGeom prst="rect">
            <a:avLst/>
          </a:prstGeom>
          <a:noFill/>
          <a:ln>
            <a:noFill/>
          </a:ln>
        </p:spPr>
      </p:pic>
      <p:pic>
        <p:nvPicPr>
          <p:cNvPr id="10" name="Picture 9" descr="MCj04043750000[1]"/>
          <p:cNvPicPr/>
          <p:nvPr/>
        </p:nvPicPr>
        <p:blipFill>
          <a:blip r:embed="rId3">
            <a:extLst>
              <a:ext uri="{28A0092B-C50C-407E-A947-70E740481C1C}">
                <a14:useLocalDpi xmlns:a14="http://schemas.microsoft.com/office/drawing/2010/main" val="0"/>
              </a:ext>
            </a:extLst>
          </a:blip>
          <a:srcRect/>
          <a:stretch>
            <a:fillRect/>
          </a:stretch>
        </p:blipFill>
        <p:spPr bwMode="auto">
          <a:xfrm>
            <a:off x="5556738" y="1031572"/>
            <a:ext cx="1589064" cy="1577511"/>
          </a:xfrm>
          <a:prstGeom prst="rect">
            <a:avLst/>
          </a:prstGeom>
          <a:noFill/>
          <a:ln>
            <a:noFill/>
          </a:ln>
        </p:spPr>
      </p:pic>
      <p:pic>
        <p:nvPicPr>
          <p:cNvPr id="12" name="Picture 11" descr="http://www.philosophy.northwestern.edu/research/images/IMG_0673.JPG">
            <a:hlinkClick r:id="rId4"/>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103" y="3156667"/>
            <a:ext cx="1578512" cy="1419802"/>
          </a:xfrm>
          <a:prstGeom prst="rect">
            <a:avLst/>
          </a:prstGeom>
          <a:noFill/>
          <a:ln>
            <a:noFill/>
          </a:ln>
        </p:spPr>
      </p:pic>
      <p:pic>
        <p:nvPicPr>
          <p:cNvPr id="1026" name="Picture 2" descr="Image result for timberlake pictur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9565" y="4022360"/>
            <a:ext cx="1786597" cy="2168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eat barrier reef pictur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933" y="3911468"/>
            <a:ext cx="2804746" cy="186983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2633" y="1466922"/>
            <a:ext cx="1008185" cy="376385"/>
          </a:xfrm>
          <a:prstGeom prst="rect">
            <a:avLst/>
          </a:prstGeom>
          <a:noFill/>
        </p:spPr>
        <p:txBody>
          <a:bodyPr wrap="square" rtlCol="0">
            <a:spAutoFit/>
          </a:bodyPr>
          <a:lstStyle/>
          <a:p>
            <a:r>
              <a:rPr lang="en-AU" sz="1846" b="1" dirty="0">
                <a:solidFill>
                  <a:srgbClr val="C00000"/>
                </a:solidFill>
              </a:rPr>
              <a:t>Goods</a:t>
            </a:r>
          </a:p>
        </p:txBody>
      </p:sp>
      <p:sp>
        <p:nvSpPr>
          <p:cNvPr id="17" name="TextBox 16"/>
          <p:cNvSpPr txBox="1"/>
          <p:nvPr/>
        </p:nvSpPr>
        <p:spPr>
          <a:xfrm>
            <a:off x="7222148" y="1431331"/>
            <a:ext cx="1288074" cy="376385"/>
          </a:xfrm>
          <a:prstGeom prst="rect">
            <a:avLst/>
          </a:prstGeom>
          <a:noFill/>
        </p:spPr>
        <p:txBody>
          <a:bodyPr wrap="square" rtlCol="0">
            <a:spAutoFit/>
          </a:bodyPr>
          <a:lstStyle/>
          <a:p>
            <a:r>
              <a:rPr lang="en-AU" sz="1846" b="1" dirty="0">
                <a:solidFill>
                  <a:srgbClr val="C00000"/>
                </a:solidFill>
              </a:rPr>
              <a:t>Services</a:t>
            </a:r>
          </a:p>
        </p:txBody>
      </p:sp>
      <p:sp>
        <p:nvSpPr>
          <p:cNvPr id="18" name="TextBox 17"/>
          <p:cNvSpPr txBox="1"/>
          <p:nvPr/>
        </p:nvSpPr>
        <p:spPr>
          <a:xfrm>
            <a:off x="2728215" y="2591766"/>
            <a:ext cx="3778425" cy="944489"/>
          </a:xfrm>
          <a:prstGeom prst="rect">
            <a:avLst/>
          </a:prstGeom>
          <a:noFill/>
        </p:spPr>
        <p:txBody>
          <a:bodyPr wrap="square" rtlCol="0">
            <a:spAutoFit/>
          </a:bodyPr>
          <a:lstStyle/>
          <a:p>
            <a:r>
              <a:rPr lang="en-AU" sz="1846" b="1" dirty="0">
                <a:solidFill>
                  <a:srgbClr val="C00000"/>
                </a:solidFill>
              </a:rPr>
              <a:t>…. but ‘services’ can be extended to include ideas, events, people and places</a:t>
            </a:r>
          </a:p>
        </p:txBody>
      </p:sp>
      <p:cxnSp>
        <p:nvCxnSpPr>
          <p:cNvPr id="20" name="Straight Connector 19"/>
          <p:cNvCxnSpPr>
            <a:stCxn id="18" idx="1"/>
          </p:cNvCxnSpPr>
          <p:nvPr/>
        </p:nvCxnSpPr>
        <p:spPr bwMode="auto">
          <a:xfrm flipH="1">
            <a:off x="2145615" y="3064011"/>
            <a:ext cx="582600" cy="217545"/>
          </a:xfrm>
          <a:prstGeom prst="line">
            <a:avLst/>
          </a:prstGeom>
          <a:noFill/>
          <a:ln w="38100" cap="flat" cmpd="sng" algn="ctr">
            <a:solidFill>
              <a:srgbClr val="002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3046296" y="3612668"/>
            <a:ext cx="329951" cy="1299519"/>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a:off x="2601244" y="3202638"/>
            <a:ext cx="844062" cy="844062"/>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flipH="1">
            <a:off x="2956230" y="3473864"/>
            <a:ext cx="349261" cy="1285042"/>
          </a:xfrm>
          <a:prstGeom prst="line">
            <a:avLst/>
          </a:prstGeom>
          <a:ln w="38100">
            <a:solidFill>
              <a:srgbClr val="00206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bwMode="auto">
          <a:xfrm>
            <a:off x="4694887" y="3475500"/>
            <a:ext cx="154630" cy="546861"/>
          </a:xfrm>
          <a:prstGeom prst="line">
            <a:avLst/>
          </a:prstGeom>
          <a:noFill/>
          <a:ln w="38100" cap="flat" cmpd="sng" algn="ctr">
            <a:solidFill>
              <a:srgbClr val="002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6253729" y="3475499"/>
            <a:ext cx="537130" cy="435969"/>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134761" y="4912187"/>
            <a:ext cx="1467979" cy="1456296"/>
          </a:xfrm>
          <a:prstGeom prst="rect">
            <a:avLst/>
          </a:prstGeom>
          <a:noFill/>
        </p:spPr>
        <p:txBody>
          <a:bodyPr wrap="square" rtlCol="0">
            <a:spAutoFit/>
          </a:bodyPr>
          <a:lstStyle/>
          <a:p>
            <a:pPr algn="ctr"/>
            <a:r>
              <a:rPr lang="en-AU" sz="1108" b="1" dirty="0">
                <a:solidFill>
                  <a:srgbClr val="C00000"/>
                </a:solidFill>
              </a:rPr>
              <a:t>Events/ experiences: festivals, cultural/sporting events </a:t>
            </a:r>
            <a:r>
              <a:rPr lang="en-AU" sz="1108" b="1" dirty="0" err="1">
                <a:solidFill>
                  <a:srgbClr val="C00000"/>
                </a:solidFill>
              </a:rPr>
              <a:t>eg</a:t>
            </a:r>
            <a:r>
              <a:rPr lang="en-AU" sz="1108" b="1" dirty="0">
                <a:solidFill>
                  <a:srgbClr val="C00000"/>
                </a:solidFill>
              </a:rPr>
              <a:t> AFL: Hawthorn beating Sydney round 23 August 2018</a:t>
            </a:r>
          </a:p>
        </p:txBody>
      </p:sp>
      <p:sp>
        <p:nvSpPr>
          <p:cNvPr id="34" name="TextBox 33"/>
          <p:cNvSpPr txBox="1"/>
          <p:nvPr/>
        </p:nvSpPr>
        <p:spPr>
          <a:xfrm>
            <a:off x="5966161" y="5950390"/>
            <a:ext cx="3011517" cy="433324"/>
          </a:xfrm>
          <a:prstGeom prst="rect">
            <a:avLst/>
          </a:prstGeom>
          <a:noFill/>
        </p:spPr>
        <p:txBody>
          <a:bodyPr wrap="square" rtlCol="0">
            <a:spAutoFit/>
          </a:bodyPr>
          <a:lstStyle/>
          <a:p>
            <a:pPr algn="ctr"/>
            <a:r>
              <a:rPr lang="en-AU" sz="1108" b="1" dirty="0">
                <a:solidFill>
                  <a:srgbClr val="C00000"/>
                </a:solidFill>
              </a:rPr>
              <a:t>Person / celebrity: celebrities, artists, performers) </a:t>
            </a:r>
            <a:r>
              <a:rPr lang="en-AU" sz="1108" b="1" dirty="0" err="1">
                <a:solidFill>
                  <a:srgbClr val="C00000"/>
                </a:solidFill>
              </a:rPr>
              <a:t>eg</a:t>
            </a:r>
            <a:r>
              <a:rPr lang="en-AU" sz="1108" b="1" dirty="0">
                <a:solidFill>
                  <a:srgbClr val="C00000"/>
                </a:solidFill>
              </a:rPr>
              <a:t> Justin Timberlake</a:t>
            </a:r>
          </a:p>
        </p:txBody>
      </p:sp>
      <p:sp>
        <p:nvSpPr>
          <p:cNvPr id="35" name="TextBox 34"/>
          <p:cNvSpPr txBox="1"/>
          <p:nvPr/>
        </p:nvSpPr>
        <p:spPr>
          <a:xfrm>
            <a:off x="6858348" y="3138557"/>
            <a:ext cx="2015674" cy="774315"/>
          </a:xfrm>
          <a:prstGeom prst="rect">
            <a:avLst/>
          </a:prstGeom>
          <a:noFill/>
        </p:spPr>
        <p:txBody>
          <a:bodyPr wrap="square" rtlCol="0">
            <a:spAutoFit/>
          </a:bodyPr>
          <a:lstStyle/>
          <a:p>
            <a:pPr algn="ctr"/>
            <a:r>
              <a:rPr lang="en-AU" sz="1108" b="1" dirty="0">
                <a:solidFill>
                  <a:srgbClr val="C00000"/>
                </a:solidFill>
              </a:rPr>
              <a:t>Place:</a:t>
            </a:r>
            <a:r>
              <a:rPr lang="fr-FR" sz="1108" b="1" dirty="0">
                <a:solidFill>
                  <a:srgbClr val="C00000"/>
                </a:solidFill>
              </a:rPr>
              <a:t> </a:t>
            </a:r>
            <a:r>
              <a:rPr lang="fr-FR" sz="1108" b="1" dirty="0" err="1">
                <a:solidFill>
                  <a:srgbClr val="C00000"/>
                </a:solidFill>
              </a:rPr>
              <a:t>tourist</a:t>
            </a:r>
            <a:r>
              <a:rPr lang="fr-FR" sz="1108" b="1" dirty="0">
                <a:solidFill>
                  <a:srgbClr val="C00000"/>
                </a:solidFill>
              </a:rPr>
              <a:t> destinations, </a:t>
            </a:r>
            <a:r>
              <a:rPr lang="fr-FR" sz="1108" b="1" dirty="0" err="1">
                <a:solidFill>
                  <a:srgbClr val="C00000"/>
                </a:solidFill>
              </a:rPr>
              <a:t>heritage</a:t>
            </a:r>
            <a:r>
              <a:rPr lang="fr-FR" sz="1108" b="1" dirty="0">
                <a:solidFill>
                  <a:srgbClr val="C00000"/>
                </a:solidFill>
              </a:rPr>
              <a:t> sites, </a:t>
            </a:r>
            <a:r>
              <a:rPr lang="fr-FR" sz="1108" b="1" dirty="0" err="1">
                <a:solidFill>
                  <a:srgbClr val="C00000"/>
                </a:solidFill>
              </a:rPr>
              <a:t>parks</a:t>
            </a:r>
            <a:r>
              <a:rPr lang="fr-FR" sz="1108" b="1" dirty="0">
                <a:solidFill>
                  <a:srgbClr val="C00000"/>
                </a:solidFill>
              </a:rPr>
              <a:t> &amp; </a:t>
            </a:r>
            <a:r>
              <a:rPr lang="fr-FR" sz="1108" b="1" dirty="0" err="1">
                <a:solidFill>
                  <a:srgbClr val="C00000"/>
                </a:solidFill>
              </a:rPr>
              <a:t>gardens</a:t>
            </a:r>
            <a:r>
              <a:rPr lang="fr-FR" sz="1108" b="1" dirty="0">
                <a:solidFill>
                  <a:srgbClr val="C00000"/>
                </a:solidFill>
              </a:rPr>
              <a:t> </a:t>
            </a:r>
            <a:r>
              <a:rPr lang="fr-FR" sz="1108" b="1" dirty="0" err="1">
                <a:solidFill>
                  <a:srgbClr val="C00000"/>
                </a:solidFill>
              </a:rPr>
              <a:t>eg</a:t>
            </a:r>
            <a:r>
              <a:rPr lang="fr-FR" sz="1108" b="1" dirty="0">
                <a:solidFill>
                  <a:srgbClr val="C00000"/>
                </a:solidFill>
              </a:rPr>
              <a:t> Great </a:t>
            </a:r>
            <a:r>
              <a:rPr lang="fr-FR" sz="1108" b="1" dirty="0" err="1">
                <a:solidFill>
                  <a:srgbClr val="C00000"/>
                </a:solidFill>
              </a:rPr>
              <a:t>Barrier</a:t>
            </a:r>
            <a:r>
              <a:rPr lang="fr-FR" sz="1108" b="1" dirty="0">
                <a:solidFill>
                  <a:srgbClr val="C00000"/>
                </a:solidFill>
              </a:rPr>
              <a:t> </a:t>
            </a:r>
            <a:r>
              <a:rPr lang="fr-FR" sz="1108" b="1" dirty="0" err="1">
                <a:solidFill>
                  <a:srgbClr val="C00000"/>
                </a:solidFill>
              </a:rPr>
              <a:t>Reef</a:t>
            </a:r>
            <a:endParaRPr lang="fr-FR" sz="1108" b="1" dirty="0">
              <a:solidFill>
                <a:srgbClr val="C00000"/>
              </a:solidFill>
            </a:endParaRPr>
          </a:p>
        </p:txBody>
      </p:sp>
      <p:sp>
        <p:nvSpPr>
          <p:cNvPr id="36" name="TextBox 35"/>
          <p:cNvSpPr txBox="1"/>
          <p:nvPr/>
        </p:nvSpPr>
        <p:spPr>
          <a:xfrm>
            <a:off x="322762" y="2428615"/>
            <a:ext cx="1994263" cy="774315"/>
          </a:xfrm>
          <a:prstGeom prst="rect">
            <a:avLst/>
          </a:prstGeom>
          <a:noFill/>
        </p:spPr>
        <p:txBody>
          <a:bodyPr wrap="square" rtlCol="0">
            <a:spAutoFit/>
          </a:bodyPr>
          <a:lstStyle/>
          <a:p>
            <a:pPr algn="ctr"/>
            <a:r>
              <a:rPr lang="en-AU" sz="1108" b="1" dirty="0">
                <a:solidFill>
                  <a:srgbClr val="C00000"/>
                </a:solidFill>
              </a:rPr>
              <a:t>Ideas: political marketing, social ideas e.g. Universities</a:t>
            </a:r>
          </a:p>
          <a:p>
            <a:pPr algn="ctr"/>
            <a:endParaRPr lang="en-AU" sz="1108" b="1" dirty="0">
              <a:solidFill>
                <a:srgbClr val="C00000"/>
              </a:solidFill>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7162" y="4743090"/>
            <a:ext cx="2314938" cy="1579386"/>
          </a:xfrm>
          <a:prstGeom prst="rect">
            <a:avLst/>
          </a:prstGeom>
        </p:spPr>
      </p:pic>
    </p:spTree>
    <p:extLst>
      <p:ext uri="{BB962C8B-B14F-4D97-AF65-F5344CB8AC3E}">
        <p14:creationId xmlns:p14="http://schemas.microsoft.com/office/powerpoint/2010/main" val="1651359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0116-D19D-45D4-A3A0-265686393092}"/>
              </a:ext>
            </a:extLst>
          </p:cNvPr>
          <p:cNvSpPr>
            <a:spLocks noGrp="1"/>
          </p:cNvSpPr>
          <p:nvPr>
            <p:ph type="title"/>
          </p:nvPr>
        </p:nvSpPr>
        <p:spPr>
          <a:xfrm>
            <a:off x="454024" y="549938"/>
            <a:ext cx="8229600" cy="672657"/>
          </a:xfrm>
        </p:spPr>
        <p:txBody>
          <a:bodyPr/>
          <a:lstStyle/>
          <a:p>
            <a:r>
              <a:rPr lang="en-NZ" sz="3200" dirty="0"/>
              <a:t>Summary of product life-cycle characteristics, objectives and strategies</a:t>
            </a:r>
          </a:p>
        </p:txBody>
      </p:sp>
      <p:sp>
        <p:nvSpPr>
          <p:cNvPr id="4" name="Picture Placeholder 3">
            <a:extLst>
              <a:ext uri="{FF2B5EF4-FFF2-40B4-BE49-F238E27FC236}">
                <a16:creationId xmlns:a16="http://schemas.microsoft.com/office/drawing/2014/main" id="{9A106D9D-B4DD-4953-A148-03FC02E4373F}"/>
              </a:ext>
            </a:extLst>
          </p:cNvPr>
          <p:cNvSpPr>
            <a:spLocks noGrp="1"/>
          </p:cNvSpPr>
          <p:nvPr>
            <p:ph type="pic" sz="quarter" idx="13"/>
          </p:nvPr>
        </p:nvSpPr>
        <p:spPr>
          <a:xfrm>
            <a:off x="454024" y="1911241"/>
            <a:ext cx="8232775" cy="3720546"/>
          </a:xfrm>
        </p:spPr>
        <p:txBody>
          <a:bodyPr/>
          <a:lstStyle/>
          <a:p>
            <a:endParaRPr lang="en-AU"/>
          </a:p>
        </p:txBody>
      </p:sp>
      <p:graphicFrame>
        <p:nvGraphicFramePr>
          <p:cNvPr id="6" name="Table 6">
            <a:extLst>
              <a:ext uri="{FF2B5EF4-FFF2-40B4-BE49-F238E27FC236}">
                <a16:creationId xmlns:a16="http://schemas.microsoft.com/office/drawing/2014/main" id="{222F854A-83CE-46FD-98CE-692801A16FF0}"/>
              </a:ext>
            </a:extLst>
          </p:cNvPr>
          <p:cNvGraphicFramePr>
            <a:graphicFrameLocks noGrp="1"/>
          </p:cNvGraphicFramePr>
          <p:nvPr/>
        </p:nvGraphicFramePr>
        <p:xfrm>
          <a:off x="454025" y="1911241"/>
          <a:ext cx="8232775" cy="3622040"/>
        </p:xfrm>
        <a:graphic>
          <a:graphicData uri="http://schemas.openxmlformats.org/drawingml/2006/table">
            <a:tbl>
              <a:tblPr firstRow="1" bandRow="1">
                <a:tableStyleId>{1FECB4D8-DB02-4DC6-A0A2-4F2EBAE1DC90}</a:tableStyleId>
              </a:tblPr>
              <a:tblGrid>
                <a:gridCol w="1503681">
                  <a:extLst>
                    <a:ext uri="{9D8B030D-6E8A-4147-A177-3AD203B41FA5}">
                      <a16:colId xmlns:a16="http://schemas.microsoft.com/office/drawing/2014/main" val="2226556209"/>
                    </a:ext>
                  </a:extLst>
                </a:gridCol>
                <a:gridCol w="1574800">
                  <a:extLst>
                    <a:ext uri="{9D8B030D-6E8A-4147-A177-3AD203B41FA5}">
                      <a16:colId xmlns:a16="http://schemas.microsoft.com/office/drawing/2014/main" val="1014192468"/>
                    </a:ext>
                  </a:extLst>
                </a:gridCol>
                <a:gridCol w="1861184">
                  <a:extLst>
                    <a:ext uri="{9D8B030D-6E8A-4147-A177-3AD203B41FA5}">
                      <a16:colId xmlns:a16="http://schemas.microsoft.com/office/drawing/2014/main" val="1736325994"/>
                    </a:ext>
                  </a:extLst>
                </a:gridCol>
                <a:gridCol w="1776096">
                  <a:extLst>
                    <a:ext uri="{9D8B030D-6E8A-4147-A177-3AD203B41FA5}">
                      <a16:colId xmlns:a16="http://schemas.microsoft.com/office/drawing/2014/main" val="2353611842"/>
                    </a:ext>
                  </a:extLst>
                </a:gridCol>
                <a:gridCol w="1517014">
                  <a:extLst>
                    <a:ext uri="{9D8B030D-6E8A-4147-A177-3AD203B41FA5}">
                      <a16:colId xmlns:a16="http://schemas.microsoft.com/office/drawing/2014/main" val="1573467187"/>
                    </a:ext>
                  </a:extLst>
                </a:gridCol>
              </a:tblGrid>
              <a:tr h="370840">
                <a:tc>
                  <a:txBody>
                    <a:bodyPr/>
                    <a:lstStyle/>
                    <a:p>
                      <a:r>
                        <a:rPr lang="en-NZ" dirty="0"/>
                        <a:t>Characteristics</a:t>
                      </a:r>
                    </a:p>
                  </a:txBody>
                  <a:tcPr/>
                </a:tc>
                <a:tc>
                  <a:txBody>
                    <a:bodyPr/>
                    <a:lstStyle/>
                    <a:p>
                      <a:r>
                        <a:rPr lang="en-NZ" dirty="0"/>
                        <a:t>Introduction</a:t>
                      </a:r>
                    </a:p>
                  </a:txBody>
                  <a:tcPr/>
                </a:tc>
                <a:tc>
                  <a:txBody>
                    <a:bodyPr/>
                    <a:lstStyle/>
                    <a:p>
                      <a:r>
                        <a:rPr lang="en-NZ"/>
                        <a:t>Growth</a:t>
                      </a:r>
                      <a:endParaRPr lang="en-NZ" dirty="0"/>
                    </a:p>
                  </a:txBody>
                  <a:tcPr/>
                </a:tc>
                <a:tc>
                  <a:txBody>
                    <a:bodyPr/>
                    <a:lstStyle/>
                    <a:p>
                      <a:r>
                        <a:rPr lang="en-NZ" dirty="0"/>
                        <a:t>Maturity</a:t>
                      </a:r>
                    </a:p>
                  </a:txBody>
                  <a:tcPr/>
                </a:tc>
                <a:tc>
                  <a:txBody>
                    <a:bodyPr/>
                    <a:lstStyle/>
                    <a:p>
                      <a:r>
                        <a:rPr lang="en-NZ"/>
                        <a:t>Decline</a:t>
                      </a:r>
                      <a:endParaRPr lang="en-NZ" dirty="0"/>
                    </a:p>
                  </a:txBody>
                  <a:tcPr/>
                </a:tc>
                <a:extLst>
                  <a:ext uri="{0D108BD9-81ED-4DB2-BD59-A6C34878D82A}">
                    <a16:rowId xmlns:a16="http://schemas.microsoft.com/office/drawing/2014/main" val="1987449457"/>
                  </a:ext>
                </a:extLst>
              </a:tr>
              <a:tr h="370840">
                <a:tc>
                  <a:txBody>
                    <a:bodyPr/>
                    <a:lstStyle/>
                    <a:p>
                      <a:r>
                        <a:rPr lang="en-NZ" dirty="0"/>
                        <a:t>Sales</a:t>
                      </a:r>
                    </a:p>
                  </a:txBody>
                  <a:tcPr/>
                </a:tc>
                <a:tc>
                  <a:txBody>
                    <a:bodyPr/>
                    <a:lstStyle/>
                    <a:p>
                      <a:r>
                        <a:rPr lang="en-NZ"/>
                        <a:t>Low sales</a:t>
                      </a:r>
                      <a:endParaRPr lang="en-NZ" dirty="0"/>
                    </a:p>
                  </a:txBody>
                  <a:tcPr/>
                </a:tc>
                <a:tc>
                  <a:txBody>
                    <a:bodyPr/>
                    <a:lstStyle/>
                    <a:p>
                      <a:r>
                        <a:rPr lang="en-NZ"/>
                        <a:t>Rapidly rising sales</a:t>
                      </a:r>
                      <a:endParaRPr lang="en-NZ" dirty="0"/>
                    </a:p>
                  </a:txBody>
                  <a:tcPr/>
                </a:tc>
                <a:tc>
                  <a:txBody>
                    <a:bodyPr/>
                    <a:lstStyle/>
                    <a:p>
                      <a:r>
                        <a:rPr lang="en-NZ" dirty="0"/>
                        <a:t>Peak sales</a:t>
                      </a:r>
                    </a:p>
                  </a:txBody>
                  <a:tcPr/>
                </a:tc>
                <a:tc>
                  <a:txBody>
                    <a:bodyPr/>
                    <a:lstStyle/>
                    <a:p>
                      <a:r>
                        <a:rPr lang="en-NZ"/>
                        <a:t>Declining sales</a:t>
                      </a:r>
                      <a:endParaRPr lang="en-NZ" dirty="0"/>
                    </a:p>
                  </a:txBody>
                  <a:tcPr/>
                </a:tc>
                <a:extLst>
                  <a:ext uri="{0D108BD9-81ED-4DB2-BD59-A6C34878D82A}">
                    <a16:rowId xmlns:a16="http://schemas.microsoft.com/office/drawing/2014/main" val="3326311397"/>
                  </a:ext>
                </a:extLst>
              </a:tr>
              <a:tr h="370840">
                <a:tc>
                  <a:txBody>
                    <a:bodyPr/>
                    <a:lstStyle/>
                    <a:p>
                      <a:r>
                        <a:rPr lang="en-NZ" dirty="0"/>
                        <a:t>Costs</a:t>
                      </a:r>
                    </a:p>
                  </a:txBody>
                  <a:tcPr/>
                </a:tc>
                <a:tc>
                  <a:txBody>
                    <a:bodyPr/>
                    <a:lstStyle/>
                    <a:p>
                      <a:r>
                        <a:rPr lang="en-NZ"/>
                        <a:t>High cost per customer</a:t>
                      </a:r>
                      <a:endParaRPr lang="en-NZ" dirty="0"/>
                    </a:p>
                  </a:txBody>
                  <a:tcPr/>
                </a:tc>
                <a:tc>
                  <a:txBody>
                    <a:bodyPr/>
                    <a:lstStyle/>
                    <a:p>
                      <a:r>
                        <a:rPr lang="en-NZ" dirty="0"/>
                        <a:t>Average cost per customer</a:t>
                      </a:r>
                    </a:p>
                  </a:txBody>
                  <a:tcPr/>
                </a:tc>
                <a:tc>
                  <a:txBody>
                    <a:bodyPr/>
                    <a:lstStyle/>
                    <a:p>
                      <a:r>
                        <a:rPr lang="en-NZ" dirty="0"/>
                        <a:t>Low cost per customer</a:t>
                      </a:r>
                    </a:p>
                  </a:txBody>
                  <a:tcPr/>
                </a:tc>
                <a:tc>
                  <a:txBody>
                    <a:bodyPr/>
                    <a:lstStyle/>
                    <a:p>
                      <a:r>
                        <a:rPr lang="en-NZ"/>
                        <a:t>Low cost per customer</a:t>
                      </a:r>
                      <a:endParaRPr lang="en-NZ" dirty="0"/>
                    </a:p>
                  </a:txBody>
                  <a:tcPr/>
                </a:tc>
                <a:extLst>
                  <a:ext uri="{0D108BD9-81ED-4DB2-BD59-A6C34878D82A}">
                    <a16:rowId xmlns:a16="http://schemas.microsoft.com/office/drawing/2014/main" val="919630320"/>
                  </a:ext>
                </a:extLst>
              </a:tr>
              <a:tr h="370840">
                <a:tc>
                  <a:txBody>
                    <a:bodyPr/>
                    <a:lstStyle/>
                    <a:p>
                      <a:r>
                        <a:rPr lang="en-NZ" dirty="0"/>
                        <a:t>Profits</a:t>
                      </a:r>
                    </a:p>
                  </a:txBody>
                  <a:tcPr/>
                </a:tc>
                <a:tc>
                  <a:txBody>
                    <a:bodyPr/>
                    <a:lstStyle/>
                    <a:p>
                      <a:r>
                        <a:rPr lang="en-NZ"/>
                        <a:t>Negative</a:t>
                      </a:r>
                      <a:endParaRPr lang="en-NZ" dirty="0"/>
                    </a:p>
                  </a:txBody>
                  <a:tcPr/>
                </a:tc>
                <a:tc>
                  <a:txBody>
                    <a:bodyPr/>
                    <a:lstStyle/>
                    <a:p>
                      <a:r>
                        <a:rPr lang="en-NZ"/>
                        <a:t>Rising profits</a:t>
                      </a:r>
                      <a:endParaRPr lang="en-NZ" dirty="0"/>
                    </a:p>
                  </a:txBody>
                  <a:tcPr/>
                </a:tc>
                <a:tc>
                  <a:txBody>
                    <a:bodyPr/>
                    <a:lstStyle/>
                    <a:p>
                      <a:r>
                        <a:rPr lang="en-NZ" dirty="0"/>
                        <a:t>High profits</a:t>
                      </a:r>
                    </a:p>
                  </a:txBody>
                  <a:tcPr/>
                </a:tc>
                <a:tc>
                  <a:txBody>
                    <a:bodyPr/>
                    <a:lstStyle/>
                    <a:p>
                      <a:r>
                        <a:rPr lang="en-NZ"/>
                        <a:t>Declining profits</a:t>
                      </a:r>
                      <a:endParaRPr lang="en-NZ" dirty="0"/>
                    </a:p>
                  </a:txBody>
                  <a:tcPr/>
                </a:tc>
                <a:extLst>
                  <a:ext uri="{0D108BD9-81ED-4DB2-BD59-A6C34878D82A}">
                    <a16:rowId xmlns:a16="http://schemas.microsoft.com/office/drawing/2014/main" val="4019755494"/>
                  </a:ext>
                </a:extLst>
              </a:tr>
              <a:tr h="370840">
                <a:tc>
                  <a:txBody>
                    <a:bodyPr/>
                    <a:lstStyle/>
                    <a:p>
                      <a:r>
                        <a:rPr lang="en-NZ" dirty="0"/>
                        <a:t>Customers</a:t>
                      </a:r>
                    </a:p>
                  </a:txBody>
                  <a:tcPr/>
                </a:tc>
                <a:tc>
                  <a:txBody>
                    <a:bodyPr/>
                    <a:lstStyle/>
                    <a:p>
                      <a:r>
                        <a:rPr lang="en-NZ"/>
                        <a:t>Innovators</a:t>
                      </a:r>
                      <a:endParaRPr lang="en-NZ" dirty="0"/>
                    </a:p>
                  </a:txBody>
                  <a:tcPr/>
                </a:tc>
                <a:tc>
                  <a:txBody>
                    <a:bodyPr/>
                    <a:lstStyle/>
                    <a:p>
                      <a:r>
                        <a:rPr lang="en-NZ"/>
                        <a:t>Early adopters</a:t>
                      </a:r>
                      <a:endParaRPr lang="en-NZ" dirty="0"/>
                    </a:p>
                  </a:txBody>
                  <a:tcPr/>
                </a:tc>
                <a:tc>
                  <a:txBody>
                    <a:bodyPr/>
                    <a:lstStyle/>
                    <a:p>
                      <a:r>
                        <a:rPr lang="en-NZ" dirty="0"/>
                        <a:t>Middle majority</a:t>
                      </a:r>
                    </a:p>
                  </a:txBody>
                  <a:tcPr/>
                </a:tc>
                <a:tc>
                  <a:txBody>
                    <a:bodyPr/>
                    <a:lstStyle/>
                    <a:p>
                      <a:r>
                        <a:rPr lang="en-NZ"/>
                        <a:t>Laggards</a:t>
                      </a:r>
                      <a:endParaRPr lang="en-NZ" dirty="0"/>
                    </a:p>
                  </a:txBody>
                  <a:tcPr/>
                </a:tc>
                <a:extLst>
                  <a:ext uri="{0D108BD9-81ED-4DB2-BD59-A6C34878D82A}">
                    <a16:rowId xmlns:a16="http://schemas.microsoft.com/office/drawing/2014/main" val="825562851"/>
                  </a:ext>
                </a:extLst>
              </a:tr>
              <a:tr h="370840">
                <a:tc>
                  <a:txBody>
                    <a:bodyPr/>
                    <a:lstStyle/>
                    <a:p>
                      <a:r>
                        <a:rPr lang="en-NZ" dirty="0"/>
                        <a:t>Competitors</a:t>
                      </a:r>
                    </a:p>
                  </a:txBody>
                  <a:tcPr/>
                </a:tc>
                <a:tc>
                  <a:txBody>
                    <a:bodyPr/>
                    <a:lstStyle/>
                    <a:p>
                      <a:r>
                        <a:rPr lang="en-NZ" dirty="0"/>
                        <a:t>Few</a:t>
                      </a:r>
                    </a:p>
                  </a:txBody>
                  <a:tcPr/>
                </a:tc>
                <a:tc>
                  <a:txBody>
                    <a:bodyPr/>
                    <a:lstStyle/>
                    <a:p>
                      <a:r>
                        <a:rPr lang="en-NZ" dirty="0"/>
                        <a:t>Growing number</a:t>
                      </a:r>
                    </a:p>
                  </a:txBody>
                  <a:tcPr/>
                </a:tc>
                <a:tc>
                  <a:txBody>
                    <a:bodyPr/>
                    <a:lstStyle/>
                    <a:p>
                      <a:r>
                        <a:rPr lang="en-NZ" dirty="0"/>
                        <a:t>Stable number beginning to decline</a:t>
                      </a:r>
                    </a:p>
                  </a:txBody>
                  <a:tcPr/>
                </a:tc>
                <a:tc>
                  <a:txBody>
                    <a:bodyPr/>
                    <a:lstStyle/>
                    <a:p>
                      <a:r>
                        <a:rPr lang="en-NZ" dirty="0"/>
                        <a:t>Declining number</a:t>
                      </a:r>
                    </a:p>
                  </a:txBody>
                  <a:tcPr/>
                </a:tc>
                <a:extLst>
                  <a:ext uri="{0D108BD9-81ED-4DB2-BD59-A6C34878D82A}">
                    <a16:rowId xmlns:a16="http://schemas.microsoft.com/office/drawing/2014/main" val="1638797564"/>
                  </a:ext>
                </a:extLst>
              </a:tr>
              <a:tr h="370840">
                <a:tc gridSpan="5">
                  <a:txBody>
                    <a:bodyPr/>
                    <a:lstStyle/>
                    <a:p>
                      <a:r>
                        <a:rPr lang="en-NZ" b="1" dirty="0">
                          <a:solidFill>
                            <a:schemeClr val="tx1"/>
                          </a:solidFill>
                        </a:rPr>
                        <a:t>Marketing objectives</a:t>
                      </a:r>
                    </a:p>
                  </a:txBody>
                  <a:tcPr>
                    <a:solidFill>
                      <a:schemeClr val="accent3">
                        <a:lumMod val="20000"/>
                        <a:lumOff val="80000"/>
                      </a:schemeClr>
                    </a:solidFill>
                  </a:tcPr>
                </a:tc>
                <a:tc hMerge="1">
                  <a:txBody>
                    <a:bodyPr/>
                    <a:lstStyle/>
                    <a:p>
                      <a:endParaRPr lang="en-NZ"/>
                    </a:p>
                  </a:txBody>
                  <a:tcPr/>
                </a:tc>
                <a:tc hMerge="1">
                  <a:txBody>
                    <a:bodyPr/>
                    <a:lstStyle/>
                    <a:p>
                      <a:endParaRPr lang="en-NZ"/>
                    </a:p>
                  </a:txBody>
                  <a:tcPr/>
                </a:tc>
                <a:tc hMerge="1">
                  <a:txBody>
                    <a:bodyPr/>
                    <a:lstStyle/>
                    <a:p>
                      <a:endParaRPr lang="en-NZ" dirty="0"/>
                    </a:p>
                  </a:txBody>
                  <a:tcPr>
                    <a:solidFill>
                      <a:schemeClr val="accent3">
                        <a:lumMod val="20000"/>
                        <a:lumOff val="80000"/>
                      </a:schemeClr>
                    </a:solidFill>
                  </a:tcPr>
                </a:tc>
                <a:tc hMerge="1">
                  <a:txBody>
                    <a:bodyPr/>
                    <a:lstStyle/>
                    <a:p>
                      <a:endParaRPr lang="en-NZ" b="1" dirty="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3152093954"/>
                  </a:ext>
                </a:extLst>
              </a:tr>
              <a:tr h="370840">
                <a:tc>
                  <a:txBody>
                    <a:bodyPr/>
                    <a:lstStyle/>
                    <a:p>
                      <a:endParaRPr lang="en-NZ" dirty="0"/>
                    </a:p>
                  </a:txBody>
                  <a:tcPr>
                    <a:solidFill>
                      <a:schemeClr val="bg1"/>
                    </a:solidFill>
                  </a:tcPr>
                </a:tc>
                <a:tc>
                  <a:txBody>
                    <a:bodyPr/>
                    <a:lstStyle/>
                    <a:p>
                      <a:r>
                        <a:rPr lang="en-NZ" dirty="0"/>
                        <a:t>Create product awareness and trial</a:t>
                      </a:r>
                    </a:p>
                  </a:txBody>
                  <a:tcPr>
                    <a:solidFill>
                      <a:schemeClr val="bg1"/>
                    </a:solidFill>
                  </a:tcPr>
                </a:tc>
                <a:tc>
                  <a:txBody>
                    <a:bodyPr/>
                    <a:lstStyle/>
                    <a:p>
                      <a:r>
                        <a:rPr lang="en-NZ" dirty="0"/>
                        <a:t>Maximise market share</a:t>
                      </a:r>
                    </a:p>
                  </a:txBody>
                  <a:tcPr>
                    <a:solidFill>
                      <a:schemeClr val="bg1"/>
                    </a:solidFill>
                  </a:tcPr>
                </a:tc>
                <a:tc>
                  <a:txBody>
                    <a:bodyPr/>
                    <a:lstStyle/>
                    <a:p>
                      <a:r>
                        <a:rPr lang="en-NZ" dirty="0"/>
                        <a:t>Maximise profit while defending market share</a:t>
                      </a:r>
                    </a:p>
                  </a:txBody>
                  <a:tcPr>
                    <a:solidFill>
                      <a:schemeClr val="bg1"/>
                    </a:solidFill>
                  </a:tcPr>
                </a:tc>
                <a:tc>
                  <a:txBody>
                    <a:bodyPr/>
                    <a:lstStyle/>
                    <a:p>
                      <a:r>
                        <a:rPr lang="en-NZ" dirty="0"/>
                        <a:t>Reduce expenditure and ‘milk’ the brand</a:t>
                      </a:r>
                    </a:p>
                  </a:txBody>
                  <a:tcPr>
                    <a:solidFill>
                      <a:schemeClr val="bg1"/>
                    </a:solidFill>
                  </a:tcPr>
                </a:tc>
                <a:extLst>
                  <a:ext uri="{0D108BD9-81ED-4DB2-BD59-A6C34878D82A}">
                    <a16:rowId xmlns:a16="http://schemas.microsoft.com/office/drawing/2014/main" val="319404978"/>
                  </a:ext>
                </a:extLst>
              </a:tr>
            </a:tbl>
          </a:graphicData>
        </a:graphic>
      </p:graphicFrame>
    </p:spTree>
    <p:extLst>
      <p:ext uri="{BB962C8B-B14F-4D97-AF65-F5344CB8AC3E}">
        <p14:creationId xmlns:p14="http://schemas.microsoft.com/office/powerpoint/2010/main" val="180591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0116-D19D-45D4-A3A0-265686393092}"/>
              </a:ext>
            </a:extLst>
          </p:cNvPr>
          <p:cNvSpPr>
            <a:spLocks noGrp="1"/>
          </p:cNvSpPr>
          <p:nvPr>
            <p:ph type="title"/>
          </p:nvPr>
        </p:nvSpPr>
        <p:spPr>
          <a:xfrm>
            <a:off x="457200" y="228600"/>
            <a:ext cx="8229600" cy="800100"/>
          </a:xfrm>
        </p:spPr>
        <p:txBody>
          <a:bodyPr/>
          <a:lstStyle/>
          <a:p>
            <a:r>
              <a:rPr lang="en-NZ" sz="3200" dirty="0"/>
              <a:t>Summary of product life-cycle characteristics, objectives and strategies</a:t>
            </a:r>
          </a:p>
        </p:txBody>
      </p:sp>
      <p:sp>
        <p:nvSpPr>
          <p:cNvPr id="3" name="Text Placeholder 2">
            <a:extLst>
              <a:ext uri="{FF2B5EF4-FFF2-40B4-BE49-F238E27FC236}">
                <a16:creationId xmlns:a16="http://schemas.microsoft.com/office/drawing/2014/main" id="{B1CD2BF3-A2D6-458D-846D-1DCAEB22500D}"/>
              </a:ext>
            </a:extLst>
          </p:cNvPr>
          <p:cNvSpPr>
            <a:spLocks noGrp="1"/>
          </p:cNvSpPr>
          <p:nvPr>
            <p:ph type="body" sz="quarter" idx="14"/>
          </p:nvPr>
        </p:nvSpPr>
        <p:spPr/>
        <p:txBody>
          <a:bodyPr/>
          <a:lstStyle/>
          <a:p>
            <a:endParaRPr lang="en-NZ" sz="1850" dirty="0"/>
          </a:p>
        </p:txBody>
      </p:sp>
      <p:sp>
        <p:nvSpPr>
          <p:cNvPr id="4" name="Picture Placeholder 3">
            <a:extLst>
              <a:ext uri="{FF2B5EF4-FFF2-40B4-BE49-F238E27FC236}">
                <a16:creationId xmlns:a16="http://schemas.microsoft.com/office/drawing/2014/main" id="{9A106D9D-B4DD-4953-A148-03FC02E4373F}"/>
              </a:ext>
            </a:extLst>
          </p:cNvPr>
          <p:cNvSpPr>
            <a:spLocks noGrp="1"/>
          </p:cNvSpPr>
          <p:nvPr>
            <p:ph type="pic" sz="quarter" idx="13"/>
          </p:nvPr>
        </p:nvSpPr>
        <p:spPr/>
        <p:txBody>
          <a:bodyPr/>
          <a:lstStyle/>
          <a:p>
            <a:endParaRPr lang="en-AU"/>
          </a:p>
        </p:txBody>
      </p:sp>
      <p:sp>
        <p:nvSpPr>
          <p:cNvPr id="5" name="Text Placeholder 4">
            <a:extLst>
              <a:ext uri="{FF2B5EF4-FFF2-40B4-BE49-F238E27FC236}">
                <a16:creationId xmlns:a16="http://schemas.microsoft.com/office/drawing/2014/main" id="{48CA5D86-94C0-4DCA-B886-BC501B443B77}"/>
              </a:ext>
            </a:extLst>
          </p:cNvPr>
          <p:cNvSpPr>
            <a:spLocks noGrp="1"/>
          </p:cNvSpPr>
          <p:nvPr>
            <p:ph type="body" idx="1"/>
          </p:nvPr>
        </p:nvSpPr>
        <p:spPr>
          <a:xfrm>
            <a:off x="457200" y="5594718"/>
            <a:ext cx="8229600" cy="724049"/>
          </a:xfrm>
        </p:spPr>
        <p:txBody>
          <a:bodyPr/>
          <a:lstStyle/>
          <a:p>
            <a:pPr algn="l"/>
            <a:r>
              <a:rPr lang="en-NZ" b="1" i="1" u="none" strike="noStrike" baseline="0" dirty="0">
                <a:latin typeface="Verdana" panose="020B0604030504040204" pitchFamily="34" charset="0"/>
                <a:ea typeface="Verdana" panose="020B0604030504040204" pitchFamily="34" charset="0"/>
              </a:rPr>
              <a:t>Source: </a:t>
            </a:r>
            <a:r>
              <a:rPr lang="en-NZ" b="0" i="0" u="none" strike="noStrike" baseline="0" dirty="0">
                <a:latin typeface="Verdana" panose="020B0604030504040204" pitchFamily="34" charset="0"/>
                <a:ea typeface="Verdana" panose="020B0604030504040204" pitchFamily="34" charset="0"/>
              </a:rPr>
              <a:t>Based on Philip Kotler &amp; Kevin Lane Keller, </a:t>
            </a:r>
            <a:r>
              <a:rPr lang="en-NZ" b="0" i="1" u="none" strike="noStrike" baseline="0" dirty="0">
                <a:latin typeface="Verdana" panose="020B0604030504040204" pitchFamily="34" charset="0"/>
                <a:ea typeface="Verdana" panose="020B0604030504040204" pitchFamily="34" charset="0"/>
              </a:rPr>
              <a:t>Marketing Management</a:t>
            </a:r>
            <a:r>
              <a:rPr lang="en-NZ" b="0" i="0" u="none" strike="noStrike" baseline="0" dirty="0">
                <a:latin typeface="Verdana" panose="020B0604030504040204" pitchFamily="34" charset="0"/>
                <a:ea typeface="Verdana" panose="020B0604030504040204" pitchFamily="34" charset="0"/>
              </a:rPr>
              <a:t>, 15th </a:t>
            </a:r>
            <a:r>
              <a:rPr lang="en-NZ" b="0" i="0" u="none" strike="noStrike" baseline="0" dirty="0" err="1">
                <a:latin typeface="Verdana" panose="020B0604030504040204" pitchFamily="34" charset="0"/>
                <a:ea typeface="Verdana" panose="020B0604030504040204" pitchFamily="34" charset="0"/>
              </a:rPr>
              <a:t>edn</a:t>
            </a:r>
            <a:r>
              <a:rPr lang="en-NZ" b="0" i="0" u="none" strike="noStrike" baseline="0" dirty="0">
                <a:latin typeface="Verdana" panose="020B0604030504040204" pitchFamily="34" charset="0"/>
                <a:ea typeface="Verdana" panose="020B0604030504040204" pitchFamily="34" charset="0"/>
              </a:rPr>
              <a:t>, Pearson Education: Hoboken, NJ, 2016, p. 358. © 2016. Printed and electronically reproduced by permission of Pearson Education, Inc., Hoboken, New Jersey.</a:t>
            </a:r>
            <a:r>
              <a:rPr lang="en-NZ" b="1" dirty="0">
                <a:latin typeface="Verdana" panose="020B0604030504040204" pitchFamily="34" charset="0"/>
                <a:ea typeface="Verdana" panose="020B0604030504040204" pitchFamily="34" charset="0"/>
              </a:rPr>
              <a:t> </a:t>
            </a:r>
          </a:p>
        </p:txBody>
      </p:sp>
      <p:graphicFrame>
        <p:nvGraphicFramePr>
          <p:cNvPr id="6" name="Table 6">
            <a:extLst>
              <a:ext uri="{FF2B5EF4-FFF2-40B4-BE49-F238E27FC236}">
                <a16:creationId xmlns:a16="http://schemas.microsoft.com/office/drawing/2014/main" id="{222F854A-83CE-46FD-98CE-692801A16FF0}"/>
              </a:ext>
            </a:extLst>
          </p:cNvPr>
          <p:cNvGraphicFramePr>
            <a:graphicFrameLocks noGrp="1"/>
          </p:cNvGraphicFramePr>
          <p:nvPr/>
        </p:nvGraphicFramePr>
        <p:xfrm>
          <a:off x="460375" y="901257"/>
          <a:ext cx="8232775" cy="4612640"/>
        </p:xfrm>
        <a:graphic>
          <a:graphicData uri="http://schemas.openxmlformats.org/drawingml/2006/table">
            <a:tbl>
              <a:tblPr firstRow="1" bandRow="1">
                <a:tableStyleId>{1FECB4D8-DB02-4DC6-A0A2-4F2EBAE1DC90}</a:tableStyleId>
              </a:tblPr>
              <a:tblGrid>
                <a:gridCol w="1090295">
                  <a:extLst>
                    <a:ext uri="{9D8B030D-6E8A-4147-A177-3AD203B41FA5}">
                      <a16:colId xmlns:a16="http://schemas.microsoft.com/office/drawing/2014/main" val="2226556209"/>
                    </a:ext>
                  </a:extLst>
                </a:gridCol>
                <a:gridCol w="1910080">
                  <a:extLst>
                    <a:ext uri="{9D8B030D-6E8A-4147-A177-3AD203B41FA5}">
                      <a16:colId xmlns:a16="http://schemas.microsoft.com/office/drawing/2014/main" val="1021140437"/>
                    </a:ext>
                  </a:extLst>
                </a:gridCol>
                <a:gridCol w="1879600">
                  <a:extLst>
                    <a:ext uri="{9D8B030D-6E8A-4147-A177-3AD203B41FA5}">
                      <a16:colId xmlns:a16="http://schemas.microsoft.com/office/drawing/2014/main" val="1256361563"/>
                    </a:ext>
                  </a:extLst>
                </a:gridCol>
                <a:gridCol w="1764666">
                  <a:extLst>
                    <a:ext uri="{9D8B030D-6E8A-4147-A177-3AD203B41FA5}">
                      <a16:colId xmlns:a16="http://schemas.microsoft.com/office/drawing/2014/main" val="2353611842"/>
                    </a:ext>
                  </a:extLst>
                </a:gridCol>
                <a:gridCol w="1588134">
                  <a:extLst>
                    <a:ext uri="{9D8B030D-6E8A-4147-A177-3AD203B41FA5}">
                      <a16:colId xmlns:a16="http://schemas.microsoft.com/office/drawing/2014/main" val="1526231115"/>
                    </a:ext>
                  </a:extLst>
                </a:gridCol>
              </a:tblGrid>
              <a:tr h="370840">
                <a:tc>
                  <a:txBody>
                    <a:bodyPr/>
                    <a:lstStyle/>
                    <a:p>
                      <a:endParaRPr lang="en-NZ" dirty="0"/>
                    </a:p>
                  </a:txBody>
                  <a:tcPr/>
                </a:tc>
                <a:tc>
                  <a:txBody>
                    <a:bodyPr/>
                    <a:lstStyle/>
                    <a:p>
                      <a:r>
                        <a:rPr lang="en-NZ" dirty="0"/>
                        <a:t>Introduction</a:t>
                      </a:r>
                    </a:p>
                  </a:txBody>
                  <a:tcPr/>
                </a:tc>
                <a:tc>
                  <a:txBody>
                    <a:bodyPr/>
                    <a:lstStyle/>
                    <a:p>
                      <a:r>
                        <a:rPr lang="en-NZ" dirty="0"/>
                        <a:t>Growth</a:t>
                      </a:r>
                    </a:p>
                  </a:txBody>
                  <a:tcPr/>
                </a:tc>
                <a:tc>
                  <a:txBody>
                    <a:bodyPr/>
                    <a:lstStyle/>
                    <a:p>
                      <a:r>
                        <a:rPr lang="en-NZ" dirty="0"/>
                        <a:t>Maturity</a:t>
                      </a:r>
                    </a:p>
                  </a:txBody>
                  <a:tcPr/>
                </a:tc>
                <a:tc>
                  <a:txBody>
                    <a:bodyPr/>
                    <a:lstStyle/>
                    <a:p>
                      <a:r>
                        <a:rPr lang="en-NZ" dirty="0"/>
                        <a:t>Decline</a:t>
                      </a:r>
                    </a:p>
                  </a:txBody>
                  <a:tcPr/>
                </a:tc>
                <a:extLst>
                  <a:ext uri="{0D108BD9-81ED-4DB2-BD59-A6C34878D82A}">
                    <a16:rowId xmlns:a16="http://schemas.microsoft.com/office/drawing/2014/main" val="19874494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0" cap="none" spc="0" normalizeH="0" baseline="0" noProof="0" dirty="0">
                          <a:ln>
                            <a:noFill/>
                          </a:ln>
                          <a:solidFill>
                            <a:schemeClr val="tx1"/>
                          </a:solidFill>
                          <a:effectLst/>
                          <a:uLnTx/>
                          <a:uFillTx/>
                          <a:latin typeface="Arial"/>
                          <a:ea typeface="+mn-ea"/>
                          <a:cs typeface="+mn-cs"/>
                          <a:sym typeface="Arial"/>
                        </a:rPr>
                        <a:t>Strategies</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1" i="0" u="none" strike="noStrike" kern="0" cap="none" spc="0" normalizeH="0" baseline="0" noProof="0" dirty="0">
                        <a:ln>
                          <a:noFill/>
                        </a:ln>
                        <a:solidFill>
                          <a:schemeClr val="tx1"/>
                        </a:solidFill>
                        <a:effectLst/>
                        <a:uLnTx/>
                        <a:uFillTx/>
                        <a:latin typeface="Arial"/>
                        <a:ea typeface="+mn-ea"/>
                        <a:cs typeface="+mn-cs"/>
                        <a:sym typeface="Arial"/>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1" i="0" u="none" strike="noStrike" kern="0" cap="none" spc="0" normalizeH="0" baseline="0" noProof="0" dirty="0">
                        <a:ln>
                          <a:noFill/>
                        </a:ln>
                        <a:solidFill>
                          <a:schemeClr val="tx1"/>
                        </a:solidFill>
                        <a:effectLst/>
                        <a:uLnTx/>
                        <a:uFillTx/>
                        <a:latin typeface="Arial"/>
                        <a:ea typeface="+mn-ea"/>
                        <a:cs typeface="+mn-cs"/>
                        <a:sym typeface="Arial"/>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1" i="0" u="none" strike="noStrike" kern="0" cap="none" spc="0" normalizeH="0" baseline="0" noProof="0" dirty="0">
                        <a:ln>
                          <a:noFill/>
                        </a:ln>
                        <a:solidFill>
                          <a:schemeClr val="tx1"/>
                        </a:solidFill>
                        <a:effectLst/>
                        <a:uLnTx/>
                        <a:uFillTx/>
                        <a:latin typeface="Arial"/>
                        <a:ea typeface="+mn-ea"/>
                        <a:cs typeface="+mn-cs"/>
                        <a:sym typeface="Arial"/>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1" i="0" u="none" strike="noStrike" kern="0" cap="none" spc="0" normalizeH="0" baseline="0" noProof="0" dirty="0">
                        <a:ln>
                          <a:noFill/>
                        </a:ln>
                        <a:solidFill>
                          <a:schemeClr val="tx1"/>
                        </a:solidFill>
                        <a:effectLst/>
                        <a:uLnTx/>
                        <a:uFillTx/>
                        <a:latin typeface="Arial"/>
                        <a:ea typeface="+mn-ea"/>
                        <a:cs typeface="+mn-cs"/>
                        <a:sym typeface="Arial"/>
                      </a:endParaRPr>
                    </a:p>
                  </a:txBody>
                  <a:tcPr>
                    <a:solidFill>
                      <a:schemeClr val="accent3">
                        <a:lumMod val="20000"/>
                        <a:lumOff val="80000"/>
                      </a:schemeClr>
                    </a:solidFill>
                  </a:tcPr>
                </a:tc>
                <a:extLst>
                  <a:ext uri="{0D108BD9-81ED-4DB2-BD59-A6C34878D82A}">
                    <a16:rowId xmlns:a16="http://schemas.microsoft.com/office/drawing/2014/main" val="3326311397"/>
                  </a:ext>
                </a:extLst>
              </a:tr>
              <a:tr h="370840">
                <a:tc>
                  <a:txBody>
                    <a:bodyPr/>
                    <a:lstStyle/>
                    <a:p>
                      <a:r>
                        <a:rPr lang="en-NZ" dirty="0"/>
                        <a:t>Product</a:t>
                      </a:r>
                    </a:p>
                  </a:txBody>
                  <a:tcPr/>
                </a:tc>
                <a:tc>
                  <a:txBody>
                    <a:bodyPr/>
                    <a:lstStyle/>
                    <a:p>
                      <a:r>
                        <a:rPr lang="en-NZ" dirty="0"/>
                        <a:t>Offer a basic product</a:t>
                      </a:r>
                    </a:p>
                  </a:txBody>
                  <a:tcPr/>
                </a:tc>
                <a:tc>
                  <a:txBody>
                    <a:bodyPr/>
                    <a:lstStyle/>
                    <a:p>
                      <a:r>
                        <a:rPr lang="en-NZ" dirty="0"/>
                        <a:t>Offer product extensions, service warranty</a:t>
                      </a:r>
                    </a:p>
                  </a:txBody>
                  <a:tcPr/>
                </a:tc>
                <a:tc>
                  <a:txBody>
                    <a:bodyPr/>
                    <a:lstStyle/>
                    <a:p>
                      <a:r>
                        <a:rPr lang="en-NZ" dirty="0"/>
                        <a:t>Diversify brand and models</a:t>
                      </a:r>
                    </a:p>
                  </a:txBody>
                  <a:tcPr/>
                </a:tc>
                <a:tc>
                  <a:txBody>
                    <a:bodyPr/>
                    <a:lstStyle/>
                    <a:p>
                      <a:r>
                        <a:rPr lang="en-NZ" dirty="0"/>
                        <a:t>Phase out weak items</a:t>
                      </a:r>
                    </a:p>
                  </a:txBody>
                  <a:tcPr/>
                </a:tc>
                <a:extLst>
                  <a:ext uri="{0D108BD9-81ED-4DB2-BD59-A6C34878D82A}">
                    <a16:rowId xmlns:a16="http://schemas.microsoft.com/office/drawing/2014/main" val="919630320"/>
                  </a:ext>
                </a:extLst>
              </a:tr>
              <a:tr h="370840">
                <a:tc>
                  <a:txBody>
                    <a:bodyPr/>
                    <a:lstStyle/>
                    <a:p>
                      <a:r>
                        <a:rPr lang="en-NZ" dirty="0"/>
                        <a:t>Price</a:t>
                      </a:r>
                    </a:p>
                  </a:txBody>
                  <a:tcPr/>
                </a:tc>
                <a:tc>
                  <a:txBody>
                    <a:bodyPr/>
                    <a:lstStyle/>
                    <a:p>
                      <a:r>
                        <a:rPr lang="en-NZ" dirty="0"/>
                        <a:t>Use cost-plus</a:t>
                      </a:r>
                    </a:p>
                  </a:txBody>
                  <a:tcPr/>
                </a:tc>
                <a:tc>
                  <a:txBody>
                    <a:bodyPr/>
                    <a:lstStyle/>
                    <a:p>
                      <a:r>
                        <a:rPr lang="en-NZ" dirty="0"/>
                        <a:t>Price to penetrate market</a:t>
                      </a:r>
                    </a:p>
                  </a:txBody>
                  <a:tcPr/>
                </a:tc>
                <a:tc>
                  <a:txBody>
                    <a:bodyPr/>
                    <a:lstStyle/>
                    <a:p>
                      <a:r>
                        <a:rPr lang="en-NZ" dirty="0"/>
                        <a:t>Price to match or beat competitors’</a:t>
                      </a:r>
                    </a:p>
                  </a:txBody>
                  <a:tcPr/>
                </a:tc>
                <a:tc>
                  <a:txBody>
                    <a:bodyPr/>
                    <a:lstStyle/>
                    <a:p>
                      <a:r>
                        <a:rPr lang="en-NZ" dirty="0"/>
                        <a:t>Cut price</a:t>
                      </a:r>
                    </a:p>
                  </a:txBody>
                  <a:tcPr/>
                </a:tc>
                <a:extLst>
                  <a:ext uri="{0D108BD9-81ED-4DB2-BD59-A6C34878D82A}">
                    <a16:rowId xmlns:a16="http://schemas.microsoft.com/office/drawing/2014/main" val="4019755494"/>
                  </a:ext>
                </a:extLst>
              </a:tr>
              <a:tr h="370840">
                <a:tc>
                  <a:txBody>
                    <a:bodyPr/>
                    <a:lstStyle/>
                    <a:p>
                      <a:r>
                        <a:rPr lang="en-NZ" dirty="0"/>
                        <a:t>Distribution</a:t>
                      </a:r>
                    </a:p>
                  </a:txBody>
                  <a:tcPr/>
                </a:tc>
                <a:tc>
                  <a:txBody>
                    <a:bodyPr/>
                    <a:lstStyle/>
                    <a:p>
                      <a:r>
                        <a:rPr lang="en-NZ" dirty="0"/>
                        <a:t>Build selective distribution</a:t>
                      </a:r>
                    </a:p>
                  </a:txBody>
                  <a:tcPr/>
                </a:tc>
                <a:tc>
                  <a:txBody>
                    <a:bodyPr/>
                    <a:lstStyle/>
                    <a:p>
                      <a:r>
                        <a:rPr lang="en-NZ" dirty="0"/>
                        <a:t>Build intensive distribution</a:t>
                      </a:r>
                    </a:p>
                  </a:txBody>
                  <a:tcPr/>
                </a:tc>
                <a:tc>
                  <a:txBody>
                    <a:bodyPr/>
                    <a:lstStyle/>
                    <a:p>
                      <a:r>
                        <a:rPr lang="en-NZ" dirty="0"/>
                        <a:t>Build more intensive distribution</a:t>
                      </a:r>
                    </a:p>
                  </a:txBody>
                  <a:tcPr/>
                </a:tc>
                <a:tc>
                  <a:txBody>
                    <a:bodyPr/>
                    <a:lstStyle/>
                    <a:p>
                      <a:r>
                        <a:rPr lang="en-NZ" dirty="0"/>
                        <a:t>Go selective: Phase out unprofitable outlets</a:t>
                      </a:r>
                    </a:p>
                  </a:txBody>
                  <a:tcPr/>
                </a:tc>
                <a:extLst>
                  <a:ext uri="{0D108BD9-81ED-4DB2-BD59-A6C34878D82A}">
                    <a16:rowId xmlns:a16="http://schemas.microsoft.com/office/drawing/2014/main" val="825562851"/>
                  </a:ext>
                </a:extLst>
              </a:tr>
              <a:tr h="370840">
                <a:tc>
                  <a:txBody>
                    <a:bodyPr/>
                    <a:lstStyle/>
                    <a:p>
                      <a:r>
                        <a:rPr lang="en-NZ" dirty="0"/>
                        <a:t>Advertising</a:t>
                      </a:r>
                    </a:p>
                  </a:txBody>
                  <a:tcPr/>
                </a:tc>
                <a:tc>
                  <a:txBody>
                    <a:bodyPr/>
                    <a:lstStyle/>
                    <a:p>
                      <a:r>
                        <a:rPr lang="en-NZ" dirty="0"/>
                        <a:t>Build product awareness among early adopters and dealers</a:t>
                      </a:r>
                    </a:p>
                  </a:txBody>
                  <a:tcPr/>
                </a:tc>
                <a:tc>
                  <a:txBody>
                    <a:bodyPr/>
                    <a:lstStyle/>
                    <a:p>
                      <a:r>
                        <a:rPr lang="en-NZ" dirty="0"/>
                        <a:t>Build awareness and interest in the mass market</a:t>
                      </a:r>
                    </a:p>
                  </a:txBody>
                  <a:tcPr/>
                </a:tc>
                <a:tc>
                  <a:txBody>
                    <a:bodyPr/>
                    <a:lstStyle/>
                    <a:p>
                      <a:r>
                        <a:rPr lang="en-NZ" dirty="0"/>
                        <a:t>Stress brand differences and benefits</a:t>
                      </a:r>
                    </a:p>
                  </a:txBody>
                  <a:tcPr/>
                </a:tc>
                <a:tc>
                  <a:txBody>
                    <a:bodyPr/>
                    <a:lstStyle/>
                    <a:p>
                      <a:r>
                        <a:rPr lang="en-NZ" dirty="0"/>
                        <a:t>Reduce to level needed to retain hard-core </a:t>
                      </a:r>
                      <a:r>
                        <a:rPr lang="en-NZ" dirty="0" err="1"/>
                        <a:t>loyals</a:t>
                      </a:r>
                      <a:endParaRPr lang="en-NZ" dirty="0"/>
                    </a:p>
                  </a:txBody>
                  <a:tcPr/>
                </a:tc>
                <a:extLst>
                  <a:ext uri="{0D108BD9-81ED-4DB2-BD59-A6C34878D82A}">
                    <a16:rowId xmlns:a16="http://schemas.microsoft.com/office/drawing/2014/main" val="1638797564"/>
                  </a:ext>
                </a:extLst>
              </a:tr>
              <a:tr h="370840">
                <a:tc>
                  <a:txBody>
                    <a:bodyPr/>
                    <a:lstStyle/>
                    <a:p>
                      <a:r>
                        <a:rPr lang="en-NZ" b="0" dirty="0">
                          <a:solidFill>
                            <a:schemeClr val="tx1"/>
                          </a:solidFill>
                        </a:rPr>
                        <a:t>Sales promotion</a:t>
                      </a:r>
                    </a:p>
                  </a:txBody>
                  <a:tcPr>
                    <a:solidFill>
                      <a:schemeClr val="bg1"/>
                    </a:solidFill>
                  </a:tcPr>
                </a:tc>
                <a:tc>
                  <a:txBody>
                    <a:bodyPr/>
                    <a:lstStyle/>
                    <a:p>
                      <a:r>
                        <a:rPr lang="en-NZ" b="0" dirty="0">
                          <a:solidFill>
                            <a:schemeClr val="tx1"/>
                          </a:solidFill>
                        </a:rPr>
                        <a:t>Use heavy sales promotion to entice trial</a:t>
                      </a:r>
                    </a:p>
                  </a:txBody>
                  <a:tcPr>
                    <a:solidFill>
                      <a:schemeClr val="bg1"/>
                    </a:solidFill>
                  </a:tcPr>
                </a:tc>
                <a:tc>
                  <a:txBody>
                    <a:bodyPr/>
                    <a:lstStyle/>
                    <a:p>
                      <a:r>
                        <a:rPr lang="en-NZ" b="0" dirty="0">
                          <a:solidFill>
                            <a:schemeClr val="tx1"/>
                          </a:solidFill>
                        </a:rPr>
                        <a:t>Reduce to take advantage of heavy consumer demand</a:t>
                      </a:r>
                    </a:p>
                  </a:txBody>
                  <a:tcPr>
                    <a:solidFill>
                      <a:schemeClr val="bg1"/>
                    </a:solidFill>
                  </a:tcPr>
                </a:tc>
                <a:tc>
                  <a:txBody>
                    <a:bodyPr/>
                    <a:lstStyle/>
                    <a:p>
                      <a:r>
                        <a:rPr lang="en-NZ" b="0" dirty="0">
                          <a:solidFill>
                            <a:schemeClr val="tx1"/>
                          </a:solidFill>
                        </a:rPr>
                        <a:t>Increase to encourage brand switching</a:t>
                      </a:r>
                    </a:p>
                  </a:txBody>
                  <a:tcPr>
                    <a:solidFill>
                      <a:schemeClr val="bg1"/>
                    </a:solidFill>
                  </a:tcPr>
                </a:tc>
                <a:tc>
                  <a:txBody>
                    <a:bodyPr/>
                    <a:lstStyle/>
                    <a:p>
                      <a:r>
                        <a:rPr lang="en-NZ" b="0" dirty="0">
                          <a:solidFill>
                            <a:schemeClr val="tx1"/>
                          </a:solidFill>
                        </a:rPr>
                        <a:t>Reduce to minimal level</a:t>
                      </a:r>
                    </a:p>
                  </a:txBody>
                  <a:tcPr>
                    <a:solidFill>
                      <a:schemeClr val="bg1"/>
                    </a:solidFill>
                  </a:tcPr>
                </a:tc>
                <a:extLst>
                  <a:ext uri="{0D108BD9-81ED-4DB2-BD59-A6C34878D82A}">
                    <a16:rowId xmlns:a16="http://schemas.microsoft.com/office/drawing/2014/main" val="3152093954"/>
                  </a:ext>
                </a:extLst>
              </a:tr>
            </a:tbl>
          </a:graphicData>
        </a:graphic>
      </p:graphicFrame>
    </p:spTree>
    <p:extLst>
      <p:ext uri="{BB962C8B-B14F-4D97-AF65-F5344CB8AC3E}">
        <p14:creationId xmlns:p14="http://schemas.microsoft.com/office/powerpoint/2010/main" val="3763066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 name="Title 1">
            <a:extLst>
              <a:ext uri="{FF2B5EF4-FFF2-40B4-BE49-F238E27FC236}">
                <a16:creationId xmlns:a16="http://schemas.microsoft.com/office/drawing/2014/main" id="{B53A0FB6-E291-4BE5-964E-52E77E267E8F}"/>
              </a:ext>
            </a:extLst>
          </p:cNvPr>
          <p:cNvSpPr>
            <a:spLocks noGrp="1"/>
          </p:cNvSpPr>
          <p:nvPr>
            <p:ph type="title"/>
          </p:nvPr>
        </p:nvSpPr>
        <p:spPr/>
        <p:txBody>
          <a:bodyPr/>
          <a:lstStyle/>
          <a:p>
            <a:r>
              <a:rPr lang="en-US" sz="3200" dirty="0"/>
              <a:t>Additional product and service considerations</a:t>
            </a:r>
            <a:endParaRPr lang="en-US" sz="2000" dirty="0"/>
          </a:p>
        </p:txBody>
      </p:sp>
      <p:sp>
        <p:nvSpPr>
          <p:cNvPr id="4" name="Text Placeholder 3">
            <a:extLst>
              <a:ext uri="{FF2B5EF4-FFF2-40B4-BE49-F238E27FC236}">
                <a16:creationId xmlns:a16="http://schemas.microsoft.com/office/drawing/2014/main" id="{C464D5D0-7FCC-40FD-8091-13A278DE08F4}"/>
              </a:ext>
            </a:extLst>
          </p:cNvPr>
          <p:cNvSpPr>
            <a:spLocks noGrp="1"/>
          </p:cNvSpPr>
          <p:nvPr>
            <p:ph type="body" idx="4294967295"/>
          </p:nvPr>
        </p:nvSpPr>
        <p:spPr>
          <a:xfrm>
            <a:off x="457199" y="1554163"/>
            <a:ext cx="8229599" cy="4525963"/>
          </a:xfrm>
        </p:spPr>
        <p:txBody>
          <a:bodyPr/>
          <a:lstStyle/>
          <a:p>
            <a:pPr marL="101600" indent="0">
              <a:buNone/>
            </a:pPr>
            <a:r>
              <a:rPr lang="en-US" sz="2400" b="1" dirty="0">
                <a:solidFill>
                  <a:srgbClr val="007FA3"/>
                </a:solidFill>
              </a:rPr>
              <a:t>Product decisions and social responsibility</a:t>
            </a:r>
          </a:p>
          <a:p>
            <a:r>
              <a:rPr lang="en-US" sz="2000" dirty="0"/>
              <a:t>Marketers should carefully consider public policy issues and regulations regarding:</a:t>
            </a:r>
          </a:p>
          <a:p>
            <a:pPr lvl="1">
              <a:buFont typeface="Wingdings" panose="05000000000000000000" pitchFamily="2" charset="2"/>
              <a:buChar char="§"/>
            </a:pPr>
            <a:r>
              <a:rPr lang="en-US" sz="1800" dirty="0"/>
              <a:t>Acquiring new products</a:t>
            </a:r>
          </a:p>
          <a:p>
            <a:pPr marL="1257300" lvl="2" indent="-241300">
              <a:buFont typeface="Wingdings" panose="05000000000000000000" pitchFamily="2" charset="2"/>
              <a:buChar char="Ø"/>
            </a:pPr>
            <a:r>
              <a:rPr lang="en-US" altLang="en-US">
                <a:latin typeface="+mn-lt"/>
                <a:ea typeface="Verdana" pitchFamily="34" charset="0"/>
                <a:cs typeface="Verdana" pitchFamily="34" charset="0"/>
              </a:rPr>
              <a:t>the </a:t>
            </a:r>
            <a:r>
              <a:rPr lang="en-US" altLang="en-US" dirty="0">
                <a:latin typeface="+mn-lt"/>
                <a:ea typeface="Verdana" pitchFamily="34" charset="0"/>
                <a:cs typeface="Verdana" pitchFamily="34" charset="0"/>
              </a:rPr>
              <a:t>government may prevent companies from adding products through company acquisitions if the result threatens to lessen competition.</a:t>
            </a:r>
            <a:endParaRPr lang="en-US" sz="2000" dirty="0"/>
          </a:p>
          <a:p>
            <a:pPr lvl="1">
              <a:buFont typeface="Wingdings" panose="05000000000000000000" pitchFamily="2" charset="2"/>
              <a:buChar char="§"/>
            </a:pPr>
            <a:r>
              <a:rPr lang="en-US" sz="1800" dirty="0"/>
              <a:t>Dropping products</a:t>
            </a:r>
          </a:p>
          <a:p>
            <a:pPr marL="1257300" lvl="2" indent="-241300">
              <a:buFont typeface="Wingdings" panose="05000000000000000000" pitchFamily="2" charset="2"/>
              <a:buChar char="Ø"/>
            </a:pPr>
            <a:r>
              <a:rPr lang="en-US" dirty="0">
                <a:latin typeface="+mn-lt"/>
                <a:ea typeface="Verdana" pitchFamily="34" charset="0"/>
              </a:rPr>
              <a:t>must be aware they have legal obligations, written or implied, to their suppliers, dealers and customers who have a stake in the dropped product</a:t>
            </a:r>
          </a:p>
          <a:p>
            <a:pPr lvl="1">
              <a:buFont typeface="Wingdings" panose="05000000000000000000" pitchFamily="2" charset="2"/>
              <a:buChar char="§"/>
            </a:pPr>
            <a:r>
              <a:rPr lang="en-US" sz="1800" dirty="0"/>
              <a:t>Patent protection</a:t>
            </a:r>
          </a:p>
          <a:p>
            <a:pPr marL="1257300" lvl="2" indent="-241300">
              <a:buFont typeface="Wingdings" panose="05000000000000000000" pitchFamily="2" charset="2"/>
              <a:buChar char="Ø"/>
            </a:pPr>
            <a:r>
              <a:rPr lang="en-US" dirty="0">
                <a:latin typeface="+mn-lt"/>
                <a:ea typeface="Verdana" pitchFamily="34" charset="0"/>
              </a:rPr>
              <a:t> A company cannot make its product illegally similar to another company’s established product.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 name="Title 1">
            <a:extLst>
              <a:ext uri="{FF2B5EF4-FFF2-40B4-BE49-F238E27FC236}">
                <a16:creationId xmlns:a16="http://schemas.microsoft.com/office/drawing/2014/main" id="{B53A0FB6-E291-4BE5-964E-52E77E267E8F}"/>
              </a:ext>
            </a:extLst>
          </p:cNvPr>
          <p:cNvSpPr>
            <a:spLocks noGrp="1"/>
          </p:cNvSpPr>
          <p:nvPr>
            <p:ph type="title"/>
          </p:nvPr>
        </p:nvSpPr>
        <p:spPr/>
        <p:txBody>
          <a:bodyPr/>
          <a:lstStyle/>
          <a:p>
            <a:r>
              <a:rPr lang="en-US" sz="3200" dirty="0"/>
              <a:t>Additional product and service considerations</a:t>
            </a:r>
            <a:endParaRPr lang="en-US" sz="2000" dirty="0"/>
          </a:p>
        </p:txBody>
      </p:sp>
      <p:sp>
        <p:nvSpPr>
          <p:cNvPr id="4" name="Text Placeholder 3">
            <a:extLst>
              <a:ext uri="{FF2B5EF4-FFF2-40B4-BE49-F238E27FC236}">
                <a16:creationId xmlns:a16="http://schemas.microsoft.com/office/drawing/2014/main" id="{C464D5D0-7FCC-40FD-8091-13A278DE08F4}"/>
              </a:ext>
            </a:extLst>
          </p:cNvPr>
          <p:cNvSpPr>
            <a:spLocks noGrp="1"/>
          </p:cNvSpPr>
          <p:nvPr>
            <p:ph type="body" idx="4294967295"/>
          </p:nvPr>
        </p:nvSpPr>
        <p:spPr>
          <a:xfrm>
            <a:off x="457199" y="1554163"/>
            <a:ext cx="8229599" cy="4525963"/>
          </a:xfrm>
        </p:spPr>
        <p:txBody>
          <a:bodyPr/>
          <a:lstStyle/>
          <a:p>
            <a:pPr marL="101600" indent="0">
              <a:buNone/>
            </a:pPr>
            <a:r>
              <a:rPr lang="en-US" sz="2400" b="1" dirty="0">
                <a:solidFill>
                  <a:srgbClr val="007FA3"/>
                </a:solidFill>
              </a:rPr>
              <a:t>Product decisions and social responsibility</a:t>
            </a:r>
          </a:p>
          <a:p>
            <a:pPr lvl="1">
              <a:buFont typeface="Wingdings" panose="05000000000000000000" pitchFamily="2" charset="2"/>
              <a:buChar char="§"/>
              <a:tabLst>
                <a:tab pos="1828800" algn="l"/>
              </a:tabLst>
            </a:pPr>
            <a:r>
              <a:rPr lang="en-US" sz="1800" dirty="0"/>
              <a:t>Product quality and safety</a:t>
            </a:r>
          </a:p>
          <a:p>
            <a:pPr marL="1257300" lvl="2" indent="-241300">
              <a:buFont typeface="Wingdings" panose="05000000000000000000" pitchFamily="2" charset="2"/>
              <a:buChar char="Ø"/>
              <a:tabLst>
                <a:tab pos="1828800" algn="l"/>
              </a:tabLst>
            </a:pPr>
            <a:r>
              <a:rPr lang="en-US" altLang="en-US" dirty="0">
                <a:latin typeface="+mn-lt"/>
                <a:ea typeface="Verdana" pitchFamily="34" charset="0"/>
              </a:rPr>
              <a:t>Manufacturers must comply with specific laws regarding product quality and safety. </a:t>
            </a:r>
          </a:p>
          <a:p>
            <a:pPr marL="1257300" lvl="2" indent="-241300">
              <a:buFont typeface="Wingdings" panose="05000000000000000000" pitchFamily="2" charset="2"/>
              <a:buChar char="Ø"/>
              <a:tabLst>
                <a:tab pos="1828800" algn="l"/>
              </a:tabLst>
            </a:pPr>
            <a:r>
              <a:rPr lang="en-US" altLang="en-US" dirty="0">
                <a:latin typeface="+mn-lt"/>
                <a:ea typeface="Verdana" pitchFamily="34" charset="0"/>
              </a:rPr>
              <a:t>The laws and regulations protect consumers from unsafe food, pharmaceuticals and cosmetics.</a:t>
            </a:r>
          </a:p>
          <a:p>
            <a:pPr marL="1257300" lvl="2" indent="-241300">
              <a:buFont typeface="Wingdings" panose="05000000000000000000" pitchFamily="2" charset="2"/>
              <a:buChar char="Ø"/>
              <a:tabLst>
                <a:tab pos="1828800" algn="l"/>
              </a:tabLst>
            </a:pPr>
            <a:r>
              <a:rPr lang="en-US" altLang="en-US" dirty="0">
                <a:latin typeface="+mn-lt"/>
                <a:ea typeface="Verdana" pitchFamily="34" charset="0"/>
              </a:rPr>
              <a:t>Various Acts provide for the inspection of sanitary conditions in the meat- and poultry-processing industries.</a:t>
            </a:r>
          </a:p>
          <a:p>
            <a:pPr marL="1257300" lvl="2" indent="-241300">
              <a:buFont typeface="Wingdings" panose="05000000000000000000" pitchFamily="2" charset="2"/>
              <a:buChar char="Ø"/>
              <a:tabLst>
                <a:tab pos="1828800" algn="l"/>
              </a:tabLst>
            </a:pPr>
            <a:r>
              <a:rPr lang="en-US" altLang="en-US" dirty="0">
                <a:latin typeface="+mn-lt"/>
                <a:ea typeface="Verdana" pitchFamily="34" charset="0"/>
              </a:rPr>
              <a:t>Safety legislation has been passed to regulate fabrics, chemical substances, automobiles, toys, pharmaceuticals and poisons. </a:t>
            </a:r>
          </a:p>
          <a:p>
            <a:pPr lvl="1" eaLnBrk="1" hangingPunct="1">
              <a:buFont typeface="Wingdings" panose="05000000000000000000" pitchFamily="2" charset="2"/>
              <a:buChar char="§"/>
              <a:tabLst>
                <a:tab pos="1828800" algn="l"/>
              </a:tabLst>
            </a:pPr>
            <a:r>
              <a:rPr lang="en-US" sz="1800" dirty="0"/>
              <a:t>product risk and liability </a:t>
            </a:r>
          </a:p>
          <a:p>
            <a:pPr marL="1257300" lvl="2" indent="-241300" eaLnBrk="1" hangingPunct="1">
              <a:buFont typeface="Wingdings" panose="05000000000000000000" pitchFamily="2" charset="2"/>
              <a:buChar char="Ø"/>
              <a:tabLst>
                <a:tab pos="1828800" algn="l"/>
              </a:tabLst>
            </a:pPr>
            <a:r>
              <a:rPr lang="en-US" altLang="en-US" dirty="0">
                <a:latin typeface="+mn-lt"/>
                <a:ea typeface="Verdana" pitchFamily="34" charset="0"/>
              </a:rPr>
              <a:t>If consumers have been injured by a product that has a defective design, they can sue the manufacturers or dealers. </a:t>
            </a:r>
          </a:p>
          <a:p>
            <a:pPr marL="1257300" lvl="2" indent="-241300">
              <a:buFont typeface="Wingdings" panose="05000000000000000000" pitchFamily="2" charset="2"/>
              <a:buChar char="Ø"/>
              <a:tabLst>
                <a:tab pos="1828800" algn="l"/>
              </a:tabLst>
            </a:pPr>
            <a:r>
              <a:rPr lang="en-US" altLang="en-US" dirty="0">
                <a:latin typeface="+mn-lt"/>
                <a:ea typeface="Verdana" pitchFamily="34" charset="0"/>
              </a:rPr>
              <a:t>Product liability lawsuits can be very costly for businesses.</a:t>
            </a:r>
            <a:endParaRPr lang="en-US" dirty="0">
              <a:latin typeface="+mn-lt"/>
              <a:ea typeface="Verdana" pitchFamily="34" charset="0"/>
            </a:endParaRPr>
          </a:p>
        </p:txBody>
      </p:sp>
    </p:spTree>
    <p:extLst>
      <p:ext uri="{BB962C8B-B14F-4D97-AF65-F5344CB8AC3E}">
        <p14:creationId xmlns:p14="http://schemas.microsoft.com/office/powerpoint/2010/main" val="260579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92" y="719927"/>
            <a:ext cx="8373208" cy="552892"/>
          </a:xfrm>
        </p:spPr>
        <p:txBody>
          <a:bodyPr>
            <a:noAutofit/>
          </a:bodyPr>
          <a:lstStyle/>
          <a:p>
            <a:pPr>
              <a:spcBef>
                <a:spcPts val="886"/>
              </a:spcBef>
            </a:pPr>
            <a:r>
              <a:rPr lang="en-AU" sz="3200" dirty="0">
                <a:solidFill>
                  <a:srgbClr val="2B3A59"/>
                </a:solidFill>
                <a:latin typeface="Arial"/>
                <a:cs typeface="Arial"/>
                <a:sym typeface="Arial"/>
              </a:rPr>
              <a:t>Products usually include both tangible and intangible components</a:t>
            </a:r>
          </a:p>
        </p:txBody>
      </p:sp>
      <p:sp>
        <p:nvSpPr>
          <p:cNvPr id="3" name="Content Placeholder 2"/>
          <p:cNvSpPr>
            <a:spLocks noGrp="1"/>
          </p:cNvSpPr>
          <p:nvPr>
            <p:ph idx="1"/>
          </p:nvPr>
        </p:nvSpPr>
        <p:spPr/>
        <p:txBody>
          <a:bodyPr/>
          <a:lstStyle/>
          <a:p>
            <a:endParaRPr lang="en-AU"/>
          </a:p>
        </p:txBody>
      </p:sp>
      <p:pic>
        <p:nvPicPr>
          <p:cNvPr id="4" name="Picture 2" descr="http://image.slidesharecdn.com/productpricingstrategies-090411044454-phpapp02/95/product-pricing-strategies-5-728.jpg?cb=1239425130"/>
          <p:cNvPicPr>
            <a:picLocks noChangeAspect="1" noChangeArrowheads="1"/>
          </p:cNvPicPr>
          <p:nvPr/>
        </p:nvPicPr>
        <p:blipFill rotWithShape="1">
          <a:blip r:embed="rId2">
            <a:extLst>
              <a:ext uri="{28A0092B-C50C-407E-A947-70E740481C1C}">
                <a14:useLocalDpi xmlns:a14="http://schemas.microsoft.com/office/drawing/2010/main" val="0"/>
              </a:ext>
            </a:extLst>
          </a:blip>
          <a:srcRect t="24281"/>
          <a:stretch/>
        </p:blipFill>
        <p:spPr bwMode="auto">
          <a:xfrm>
            <a:off x="251520" y="1690254"/>
            <a:ext cx="8568952" cy="490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5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F5E30427-4547-4715-9C31-D129FE43C7C1}"/>
              </a:ext>
            </a:extLst>
          </p:cNvPr>
          <p:cNvSpPr>
            <a:spLocks noGrp="1"/>
          </p:cNvSpPr>
          <p:nvPr>
            <p:ph type="title"/>
          </p:nvPr>
        </p:nvSpPr>
        <p:spPr>
          <a:xfrm>
            <a:off x="457200" y="215372"/>
            <a:ext cx="8229600" cy="765704"/>
          </a:xfrm>
        </p:spPr>
        <p:txBody>
          <a:bodyPr/>
          <a:lstStyle/>
          <a:p>
            <a:r>
              <a:rPr lang="en-US" sz="3200" dirty="0"/>
              <a:t>What is a product?</a:t>
            </a:r>
          </a:p>
        </p:txBody>
      </p:sp>
      <p:sp>
        <p:nvSpPr>
          <p:cNvPr id="3" name="Text Placeholder 2">
            <a:extLst>
              <a:ext uri="{FF2B5EF4-FFF2-40B4-BE49-F238E27FC236}">
                <a16:creationId xmlns:a16="http://schemas.microsoft.com/office/drawing/2014/main" id="{C7697BCC-A93B-4430-8CDA-E7B6FF3D13DA}"/>
              </a:ext>
            </a:extLst>
          </p:cNvPr>
          <p:cNvSpPr>
            <a:spLocks noGrp="1"/>
          </p:cNvSpPr>
          <p:nvPr>
            <p:ph type="body" idx="4294967295"/>
          </p:nvPr>
        </p:nvSpPr>
        <p:spPr>
          <a:xfrm>
            <a:off x="457201" y="981076"/>
            <a:ext cx="8229599" cy="4525963"/>
          </a:xfrm>
        </p:spPr>
        <p:txBody>
          <a:bodyPr/>
          <a:lstStyle/>
          <a:p>
            <a:r>
              <a:rPr lang="en-NZ" sz="2000" dirty="0"/>
              <a:t>To differentiate their offers beyond simply making products and delivering services, </a:t>
            </a:r>
          </a:p>
          <a:p>
            <a:r>
              <a:rPr lang="en-NZ" sz="2000" dirty="0"/>
              <a:t>Many companies are now creating and managing customer experiences with their brands or company.</a:t>
            </a:r>
            <a:r>
              <a:rPr lang="en-US" sz="2000" dirty="0"/>
              <a:t> </a:t>
            </a:r>
          </a:p>
          <a:p>
            <a:pPr marL="101600" indent="0">
              <a:buNone/>
            </a:pPr>
            <a:r>
              <a:rPr lang="en-US" sz="2400" b="1" dirty="0">
                <a:solidFill>
                  <a:srgbClr val="007FA3"/>
                </a:solidFill>
              </a:rPr>
              <a:t>Levels of products, services and experiences</a:t>
            </a:r>
          </a:p>
          <a:p>
            <a:r>
              <a:rPr lang="en-US" sz="2000" dirty="0"/>
              <a:t>Product planners need to think about products and services on three levels: </a:t>
            </a:r>
          </a:p>
          <a:p>
            <a:pPr marL="898525" lvl="1" indent="-339725">
              <a:buFont typeface="Wingdings" panose="05000000000000000000" pitchFamily="2" charset="2"/>
              <a:buChar char="Ø"/>
              <a:tabLst>
                <a:tab pos="1828800" algn="l"/>
              </a:tabLst>
              <a:defRPr/>
            </a:pPr>
            <a:r>
              <a:rPr lang="en-US" sz="1800" b="1" dirty="0"/>
              <a:t>core customer value </a:t>
            </a:r>
            <a:r>
              <a:rPr lang="en-US" sz="1800" dirty="0"/>
              <a:t>– </a:t>
            </a:r>
            <a:br>
              <a:rPr lang="en-US" sz="1800" dirty="0"/>
            </a:br>
            <a:r>
              <a:rPr lang="en-US" sz="1800" dirty="0"/>
              <a:t>the fundamental benefit or solution the product provides to satisfy the customer's need.</a:t>
            </a:r>
          </a:p>
          <a:p>
            <a:pPr marL="898525" lvl="1" indent="-339725">
              <a:buFont typeface="Wingdings" panose="05000000000000000000" pitchFamily="2" charset="2"/>
              <a:buChar char="Ø"/>
              <a:tabLst>
                <a:tab pos="1828800" algn="l"/>
              </a:tabLst>
              <a:defRPr/>
            </a:pPr>
            <a:r>
              <a:rPr lang="en-US" sz="1800" b="1" dirty="0"/>
              <a:t>actual product </a:t>
            </a:r>
            <a:r>
              <a:rPr lang="en-US" sz="1800" dirty="0"/>
              <a:t>– </a:t>
            </a:r>
            <a:br>
              <a:rPr lang="en-US" sz="1800" dirty="0"/>
            </a:br>
            <a:r>
              <a:rPr lang="en-US" sz="1800" dirty="0"/>
              <a:t>the tangible, physical product or service that delivers the core benefit</a:t>
            </a:r>
          </a:p>
          <a:p>
            <a:pPr marL="898525" lvl="1" indent="-339725">
              <a:buFont typeface="Wingdings" panose="05000000000000000000" pitchFamily="2" charset="2"/>
              <a:buChar char="Ø"/>
              <a:tabLst>
                <a:tab pos="1828800" algn="l"/>
              </a:tabLst>
              <a:defRPr/>
            </a:pPr>
            <a:r>
              <a:rPr lang="en-US" sz="1800" b="1" dirty="0"/>
              <a:t>augmented product </a:t>
            </a:r>
            <a:r>
              <a:rPr lang="en-US" sz="1800" dirty="0"/>
              <a:t>– </a:t>
            </a:r>
            <a:br>
              <a:rPr lang="en-US" sz="1800" dirty="0"/>
            </a:br>
            <a:r>
              <a:rPr lang="en-US" sz="1800" dirty="0"/>
              <a:t>the additional value-added services or benefits that enhance the product experience and differentiate it from competitors.</a:t>
            </a:r>
          </a:p>
        </p:txBody>
      </p:sp>
    </p:spTree>
    <p:extLst>
      <p:ext uri="{BB962C8B-B14F-4D97-AF65-F5344CB8AC3E}">
        <p14:creationId xmlns:p14="http://schemas.microsoft.com/office/powerpoint/2010/main" val="150022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08D2-600C-4F44-B74B-1EEC08989019}"/>
              </a:ext>
            </a:extLst>
          </p:cNvPr>
          <p:cNvSpPr>
            <a:spLocks noGrp="1"/>
          </p:cNvSpPr>
          <p:nvPr>
            <p:ph type="title"/>
          </p:nvPr>
        </p:nvSpPr>
        <p:spPr>
          <a:xfrm>
            <a:off x="457200" y="228600"/>
            <a:ext cx="8229600" cy="672657"/>
          </a:xfrm>
        </p:spPr>
        <p:txBody>
          <a:bodyPr anchor="b">
            <a:noAutofit/>
          </a:bodyPr>
          <a:lstStyle/>
          <a:p>
            <a:r>
              <a:rPr lang="en-NZ" sz="3200" dirty="0"/>
              <a:t>Three levels of products</a:t>
            </a:r>
          </a:p>
        </p:txBody>
      </p:sp>
      <p:pic>
        <p:nvPicPr>
          <p:cNvPr id="8" name="Picture 7">
            <a:extLst>
              <a:ext uri="{FF2B5EF4-FFF2-40B4-BE49-F238E27FC236}">
                <a16:creationId xmlns:a16="http://schemas.microsoft.com/office/drawing/2014/main" id="{B26A519F-05F9-400F-8856-E2E24356F8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665" y="1717040"/>
            <a:ext cx="8265135" cy="4791118"/>
          </a:xfrm>
          <a:prstGeom prst="rect">
            <a:avLst/>
          </a:prstGeom>
        </p:spPr>
      </p:pic>
    </p:spTree>
    <p:extLst>
      <p:ext uri="{BB962C8B-B14F-4D97-AF65-F5344CB8AC3E}">
        <p14:creationId xmlns:p14="http://schemas.microsoft.com/office/powerpoint/2010/main" val="184125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85" y="604267"/>
            <a:ext cx="8107973" cy="510362"/>
          </a:xfrm>
        </p:spPr>
        <p:txBody>
          <a:bodyPr/>
          <a:lstStyle/>
          <a:p>
            <a:r>
              <a:rPr lang="en-AU" sz="3200" dirty="0">
                <a:solidFill>
                  <a:srgbClr val="007FA3"/>
                </a:solidFill>
                <a:latin typeface="+mj-lt"/>
              </a:rPr>
              <a:t>Example of core, actual &amp; augmented: Qantas</a:t>
            </a:r>
          </a:p>
        </p:txBody>
      </p:sp>
      <p:sp>
        <p:nvSpPr>
          <p:cNvPr id="3" name="Slide Number Placeholder 2"/>
          <p:cNvSpPr>
            <a:spLocks noGrp="1"/>
          </p:cNvSpPr>
          <p:nvPr>
            <p:ph type="sldNum" sz="quarter" idx="10"/>
          </p:nvPr>
        </p:nvSpPr>
        <p:spPr/>
        <p:txBody>
          <a:bodyPr/>
          <a:lstStyle/>
          <a:p>
            <a:pPr>
              <a:defRPr/>
            </a:pPr>
            <a:fld id="{A38E4037-6637-4F58-A3D6-02D940F5DE4F}" type="slidenum">
              <a:rPr lang="en-GB" smtClean="0"/>
              <a:pPr>
                <a:defRPr/>
              </a:pPr>
              <a:t>7</a:t>
            </a:fld>
            <a:endParaRPr lang="en-GB" dirty="0"/>
          </a:p>
        </p:txBody>
      </p:sp>
      <p:sp>
        <p:nvSpPr>
          <p:cNvPr id="5" name="TextBox 4">
            <a:extLst>
              <a:ext uri="{FF2B5EF4-FFF2-40B4-BE49-F238E27FC236}">
                <a16:creationId xmlns:a16="http://schemas.microsoft.com/office/drawing/2014/main" id="{B60B3AB4-D94B-2BC8-617A-8264637EC475}"/>
              </a:ext>
            </a:extLst>
          </p:cNvPr>
          <p:cNvSpPr txBox="1"/>
          <p:nvPr/>
        </p:nvSpPr>
        <p:spPr>
          <a:xfrm>
            <a:off x="703384" y="1218577"/>
            <a:ext cx="8107973" cy="1815882"/>
          </a:xfrm>
          <a:prstGeom prst="rect">
            <a:avLst/>
          </a:prstGeom>
          <a:noFill/>
        </p:spPr>
        <p:txBody>
          <a:bodyPr wrap="square">
            <a:spAutoFit/>
          </a:bodyPr>
          <a:lstStyle/>
          <a:p>
            <a:pPr>
              <a:spcBef>
                <a:spcPts val="600"/>
              </a:spcBef>
              <a:spcAft>
                <a:spcPts val="600"/>
              </a:spcAft>
            </a:pPr>
            <a:r>
              <a:rPr lang="en-US" sz="2000" b="1" dirty="0"/>
              <a:t>Core Product – Key Features</a:t>
            </a:r>
          </a:p>
          <a:p>
            <a:pPr marL="285750" indent="-285750">
              <a:spcBef>
                <a:spcPts val="600"/>
              </a:spcBef>
              <a:spcAft>
                <a:spcPts val="600"/>
              </a:spcAft>
              <a:buFont typeface="Arial" panose="020B0604020202020204" pitchFamily="34" charset="0"/>
              <a:buChar char="•"/>
            </a:pPr>
            <a:r>
              <a:rPr lang="en-US" sz="1800" dirty="0"/>
              <a:t>Basic Need or Benefit: It's what the customer truly wants to gain (not the physical product).</a:t>
            </a:r>
          </a:p>
          <a:p>
            <a:pPr marL="285750" indent="-285750">
              <a:spcBef>
                <a:spcPts val="600"/>
              </a:spcBef>
              <a:spcAft>
                <a:spcPts val="600"/>
              </a:spcAft>
              <a:buFont typeface="Arial" panose="020B0604020202020204" pitchFamily="34" charset="0"/>
              <a:buChar char="•"/>
            </a:pPr>
            <a:r>
              <a:rPr lang="en-US" sz="1800" b="1" dirty="0"/>
              <a:t>Example: </a:t>
            </a:r>
            <a:r>
              <a:rPr lang="en-US" sz="1800" dirty="0"/>
              <a:t>For a </a:t>
            </a:r>
            <a:r>
              <a:rPr lang="en-US" sz="1800" b="1" dirty="0"/>
              <a:t>hotel stay</a:t>
            </a:r>
            <a:r>
              <a:rPr lang="en-US" sz="1800" dirty="0"/>
              <a:t>, the core product is </a:t>
            </a:r>
            <a:r>
              <a:rPr lang="en-US" sz="1800" b="1" dirty="0"/>
              <a:t>rest and sleep - </a:t>
            </a:r>
            <a:r>
              <a:rPr lang="en-US" sz="1800" dirty="0"/>
              <a:t>not the bed or the room, but the benefit of comfort and relaxation.</a:t>
            </a:r>
          </a:p>
        </p:txBody>
      </p:sp>
    </p:spTree>
    <p:extLst>
      <p:ext uri="{BB962C8B-B14F-4D97-AF65-F5344CB8AC3E}">
        <p14:creationId xmlns:p14="http://schemas.microsoft.com/office/powerpoint/2010/main" val="497681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21B5B-8522-536D-1CBA-3AB1EC5AF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05BF7-78AE-4A69-5C99-BFC66E350647}"/>
              </a:ext>
            </a:extLst>
          </p:cNvPr>
          <p:cNvSpPr>
            <a:spLocks noGrp="1"/>
          </p:cNvSpPr>
          <p:nvPr>
            <p:ph type="title"/>
          </p:nvPr>
        </p:nvSpPr>
        <p:spPr>
          <a:xfrm>
            <a:off x="703384" y="157226"/>
            <a:ext cx="8107973" cy="510362"/>
          </a:xfrm>
        </p:spPr>
        <p:txBody>
          <a:bodyPr/>
          <a:lstStyle/>
          <a:p>
            <a:r>
              <a:rPr lang="en-AU" sz="3200" dirty="0">
                <a:solidFill>
                  <a:srgbClr val="007FA3"/>
                </a:solidFill>
                <a:latin typeface="+mj-lt"/>
              </a:rPr>
              <a:t>Example of core, actual &amp; augmented</a:t>
            </a:r>
          </a:p>
        </p:txBody>
      </p:sp>
      <p:sp>
        <p:nvSpPr>
          <p:cNvPr id="3" name="Slide Number Placeholder 2">
            <a:extLst>
              <a:ext uri="{FF2B5EF4-FFF2-40B4-BE49-F238E27FC236}">
                <a16:creationId xmlns:a16="http://schemas.microsoft.com/office/drawing/2014/main" id="{DBDEF4F2-11CC-AF04-AAD0-66DA9EF77946}"/>
              </a:ext>
            </a:extLst>
          </p:cNvPr>
          <p:cNvSpPr>
            <a:spLocks noGrp="1"/>
          </p:cNvSpPr>
          <p:nvPr>
            <p:ph type="sldNum" sz="quarter" idx="10"/>
          </p:nvPr>
        </p:nvSpPr>
        <p:spPr/>
        <p:txBody>
          <a:bodyPr/>
          <a:lstStyle/>
          <a:p>
            <a:pPr>
              <a:defRPr/>
            </a:pPr>
            <a:fld id="{A38E4037-6637-4F58-A3D6-02D940F5DE4F}" type="slidenum">
              <a:rPr lang="en-GB" smtClean="0"/>
              <a:pPr>
                <a:defRPr/>
              </a:pPr>
              <a:t>8</a:t>
            </a:fld>
            <a:endParaRPr lang="en-GB" dirty="0"/>
          </a:p>
        </p:txBody>
      </p:sp>
      <p:sp>
        <p:nvSpPr>
          <p:cNvPr id="5" name="TextBox 4">
            <a:extLst>
              <a:ext uri="{FF2B5EF4-FFF2-40B4-BE49-F238E27FC236}">
                <a16:creationId xmlns:a16="http://schemas.microsoft.com/office/drawing/2014/main" id="{6A0B4A49-724A-E9D4-385A-AA6319298EC3}"/>
              </a:ext>
            </a:extLst>
          </p:cNvPr>
          <p:cNvSpPr txBox="1"/>
          <p:nvPr/>
        </p:nvSpPr>
        <p:spPr>
          <a:xfrm>
            <a:off x="332642" y="815072"/>
            <a:ext cx="8478715" cy="3739485"/>
          </a:xfrm>
          <a:prstGeom prst="rect">
            <a:avLst/>
          </a:prstGeom>
          <a:noFill/>
        </p:spPr>
        <p:txBody>
          <a:bodyPr wrap="square">
            <a:spAutoFit/>
          </a:bodyPr>
          <a:lstStyle/>
          <a:p>
            <a:pPr>
              <a:buNone/>
            </a:pPr>
            <a:r>
              <a:rPr lang="en-US" sz="2000" b="1" dirty="0"/>
              <a:t>Actual Product – Key Characteristics</a:t>
            </a:r>
            <a:endParaRPr lang="en-US" sz="1800" dirty="0"/>
          </a:p>
          <a:p>
            <a:pPr marL="285750" indent="-285750">
              <a:spcBef>
                <a:spcPts val="600"/>
              </a:spcBef>
              <a:spcAft>
                <a:spcPts val="600"/>
              </a:spcAft>
              <a:buFont typeface="Arial" panose="020B0604020202020204" pitchFamily="34" charset="0"/>
              <a:buChar char="•"/>
            </a:pPr>
            <a:r>
              <a:rPr lang="en-US" sz="1800" b="1" dirty="0"/>
              <a:t>Branding: </a:t>
            </a:r>
            <a:r>
              <a:rPr lang="en-US" sz="1800" dirty="0"/>
              <a:t>Includes the name, logo, and identity associated with the product.</a:t>
            </a:r>
          </a:p>
          <a:p>
            <a:pPr marL="285750" indent="-285750">
              <a:spcBef>
                <a:spcPts val="600"/>
              </a:spcBef>
              <a:spcAft>
                <a:spcPts val="600"/>
              </a:spcAft>
              <a:buFont typeface="Arial" panose="020B0604020202020204" pitchFamily="34" charset="0"/>
              <a:buChar char="•"/>
            </a:pPr>
            <a:r>
              <a:rPr lang="en-US" sz="1800" b="1" dirty="0"/>
              <a:t>Design: </a:t>
            </a:r>
            <a:r>
              <a:rPr lang="en-US" sz="1800" dirty="0"/>
              <a:t>refers to the appearance, style, and user-friendliness of the product</a:t>
            </a:r>
          </a:p>
          <a:p>
            <a:pPr marL="285750" indent="-285750">
              <a:spcBef>
                <a:spcPts val="600"/>
              </a:spcBef>
              <a:spcAft>
                <a:spcPts val="600"/>
              </a:spcAft>
              <a:buFont typeface="Arial" panose="020B0604020202020204" pitchFamily="34" charset="0"/>
              <a:buChar char="•"/>
            </a:pPr>
            <a:r>
              <a:rPr lang="en-US" sz="1800" b="1" dirty="0"/>
              <a:t>Quality: </a:t>
            </a:r>
            <a:r>
              <a:rPr lang="en-US" sz="1800" dirty="0"/>
              <a:t>refers to how well the product performs its function and meets customer expectations, durability, materials, performance, etc.</a:t>
            </a:r>
          </a:p>
          <a:p>
            <a:pPr marL="285750" indent="-285750">
              <a:spcBef>
                <a:spcPts val="600"/>
              </a:spcBef>
              <a:spcAft>
                <a:spcPts val="600"/>
              </a:spcAft>
              <a:buFont typeface="Arial" panose="020B0604020202020204" pitchFamily="34" charset="0"/>
              <a:buChar char="•"/>
            </a:pPr>
            <a:r>
              <a:rPr lang="en-US" sz="1800" b="1" dirty="0"/>
              <a:t>Packaging: </a:t>
            </a:r>
            <a:r>
              <a:rPr lang="en-US" sz="1800" dirty="0"/>
              <a:t>How the product is presented—important for perception and protection.</a:t>
            </a:r>
          </a:p>
          <a:p>
            <a:pPr marL="285750" indent="-285750">
              <a:spcBef>
                <a:spcPts val="600"/>
              </a:spcBef>
              <a:spcAft>
                <a:spcPts val="600"/>
              </a:spcAft>
              <a:buFont typeface="Arial" panose="020B0604020202020204" pitchFamily="34" charset="0"/>
              <a:buChar char="•"/>
            </a:pPr>
            <a:r>
              <a:rPr lang="en-US" sz="1800" b="1" dirty="0"/>
              <a:t>Functionality and Features: </a:t>
            </a:r>
            <a:r>
              <a:rPr lang="en-US" sz="1800" dirty="0"/>
              <a:t>What it does and how well it does it.</a:t>
            </a:r>
          </a:p>
          <a:p>
            <a:pPr marL="285750" indent="-285750">
              <a:spcBef>
                <a:spcPts val="600"/>
              </a:spcBef>
              <a:spcAft>
                <a:spcPts val="600"/>
              </a:spcAft>
              <a:buFont typeface="Arial" panose="020B0604020202020204" pitchFamily="34" charset="0"/>
              <a:buChar char="•"/>
            </a:pPr>
            <a:r>
              <a:rPr lang="en-US" sz="1800" b="1" dirty="0"/>
              <a:t>Example: </a:t>
            </a:r>
            <a:r>
              <a:rPr lang="en-US" sz="1800" dirty="0"/>
              <a:t>For a bottle of perfume, the actual product is the </a:t>
            </a:r>
            <a:r>
              <a:rPr lang="en-US" sz="1800" b="1" dirty="0"/>
              <a:t>brand (e.g., Chanel), the bottle design, the scent, and packaging.</a:t>
            </a:r>
            <a:endParaRPr lang="en-AU" sz="1800" b="1" dirty="0"/>
          </a:p>
        </p:txBody>
      </p:sp>
    </p:spTree>
    <p:extLst>
      <p:ext uri="{BB962C8B-B14F-4D97-AF65-F5344CB8AC3E}">
        <p14:creationId xmlns:p14="http://schemas.microsoft.com/office/powerpoint/2010/main" val="167330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C9A5-480A-DBBC-7DCA-1B8E3D0C9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3762C-2ED8-932F-DA40-28889666A10A}"/>
              </a:ext>
            </a:extLst>
          </p:cNvPr>
          <p:cNvSpPr>
            <a:spLocks noGrp="1"/>
          </p:cNvSpPr>
          <p:nvPr>
            <p:ph type="title"/>
          </p:nvPr>
        </p:nvSpPr>
        <p:spPr>
          <a:xfrm>
            <a:off x="703384" y="157226"/>
            <a:ext cx="8107973" cy="510362"/>
          </a:xfrm>
        </p:spPr>
        <p:txBody>
          <a:bodyPr/>
          <a:lstStyle/>
          <a:p>
            <a:r>
              <a:rPr lang="en-AU" sz="3200" dirty="0">
                <a:solidFill>
                  <a:srgbClr val="007FA3"/>
                </a:solidFill>
                <a:latin typeface="+mj-lt"/>
              </a:rPr>
              <a:t>Example of core, actual &amp; augmented</a:t>
            </a:r>
          </a:p>
        </p:txBody>
      </p:sp>
      <p:sp>
        <p:nvSpPr>
          <p:cNvPr id="3" name="Slide Number Placeholder 2">
            <a:extLst>
              <a:ext uri="{FF2B5EF4-FFF2-40B4-BE49-F238E27FC236}">
                <a16:creationId xmlns:a16="http://schemas.microsoft.com/office/drawing/2014/main" id="{FD8389C8-6C35-19EA-E61F-D4EFF4B83897}"/>
              </a:ext>
            </a:extLst>
          </p:cNvPr>
          <p:cNvSpPr>
            <a:spLocks noGrp="1"/>
          </p:cNvSpPr>
          <p:nvPr>
            <p:ph type="sldNum" sz="quarter" idx="10"/>
          </p:nvPr>
        </p:nvSpPr>
        <p:spPr/>
        <p:txBody>
          <a:bodyPr/>
          <a:lstStyle/>
          <a:p>
            <a:pPr>
              <a:defRPr/>
            </a:pPr>
            <a:fld id="{A38E4037-6637-4F58-A3D6-02D940F5DE4F}" type="slidenum">
              <a:rPr lang="en-GB" smtClean="0"/>
              <a:pPr>
                <a:defRPr/>
              </a:pPr>
              <a:t>9</a:t>
            </a:fld>
            <a:endParaRPr lang="en-GB" dirty="0"/>
          </a:p>
        </p:txBody>
      </p:sp>
      <p:sp>
        <p:nvSpPr>
          <p:cNvPr id="5" name="TextBox 4">
            <a:extLst>
              <a:ext uri="{FF2B5EF4-FFF2-40B4-BE49-F238E27FC236}">
                <a16:creationId xmlns:a16="http://schemas.microsoft.com/office/drawing/2014/main" id="{27815479-B2D3-E87D-A618-556289D1613C}"/>
              </a:ext>
            </a:extLst>
          </p:cNvPr>
          <p:cNvSpPr txBox="1"/>
          <p:nvPr/>
        </p:nvSpPr>
        <p:spPr>
          <a:xfrm>
            <a:off x="332642" y="1001885"/>
            <a:ext cx="8478715" cy="3539430"/>
          </a:xfrm>
          <a:prstGeom prst="rect">
            <a:avLst/>
          </a:prstGeom>
          <a:noFill/>
        </p:spPr>
        <p:txBody>
          <a:bodyPr wrap="square">
            <a:spAutoFit/>
          </a:bodyPr>
          <a:lstStyle/>
          <a:p>
            <a:pPr>
              <a:spcBef>
                <a:spcPts val="600"/>
              </a:spcBef>
              <a:spcAft>
                <a:spcPts val="600"/>
              </a:spcAft>
            </a:pPr>
            <a:r>
              <a:rPr lang="en-US" sz="2000" b="1" dirty="0"/>
              <a:t>Augmented Product – Key Characteristics</a:t>
            </a:r>
          </a:p>
          <a:p>
            <a:pPr>
              <a:spcBef>
                <a:spcPts val="600"/>
              </a:spcBef>
              <a:spcAft>
                <a:spcPts val="600"/>
              </a:spcAft>
            </a:pPr>
            <a:r>
              <a:rPr lang="en-US" sz="1800" b="1" dirty="0"/>
              <a:t>Product Support, Extra Services and Benefits: </a:t>
            </a:r>
            <a:r>
              <a:rPr lang="en-US" sz="1800" dirty="0"/>
              <a:t>These go beyond the physical product to improve customer satisfaction.</a:t>
            </a:r>
          </a:p>
          <a:p>
            <a:pPr>
              <a:spcBef>
                <a:spcPts val="600"/>
              </a:spcBef>
              <a:spcAft>
                <a:spcPts val="600"/>
              </a:spcAft>
            </a:pPr>
            <a:r>
              <a:rPr lang="en-US" sz="1800" b="1" dirty="0"/>
              <a:t>Customer Support: </a:t>
            </a:r>
            <a:r>
              <a:rPr lang="en-US" sz="1800" dirty="0"/>
              <a:t>Helplines, service centers, online chat, etc.</a:t>
            </a:r>
          </a:p>
          <a:p>
            <a:pPr>
              <a:spcBef>
                <a:spcPts val="600"/>
              </a:spcBef>
              <a:spcAft>
                <a:spcPts val="600"/>
              </a:spcAft>
            </a:pPr>
            <a:r>
              <a:rPr lang="en-US" sz="1800" b="1" dirty="0"/>
              <a:t>Warranty or Guarantee: </a:t>
            </a:r>
            <a:r>
              <a:rPr lang="en-US" sz="1800" dirty="0"/>
              <a:t>Provides assurance and builds trust.</a:t>
            </a:r>
          </a:p>
          <a:p>
            <a:pPr>
              <a:spcBef>
                <a:spcPts val="600"/>
              </a:spcBef>
              <a:spcAft>
                <a:spcPts val="600"/>
              </a:spcAft>
            </a:pPr>
            <a:r>
              <a:rPr lang="en-US" sz="1800" b="1" dirty="0"/>
              <a:t>Delivery, Credit and Installation: </a:t>
            </a:r>
            <a:r>
              <a:rPr lang="en-US" sz="1800" dirty="0"/>
              <a:t>Makes the buying experience smoother.</a:t>
            </a:r>
          </a:p>
          <a:p>
            <a:pPr>
              <a:spcBef>
                <a:spcPts val="600"/>
              </a:spcBef>
              <a:spcAft>
                <a:spcPts val="600"/>
              </a:spcAft>
            </a:pPr>
            <a:r>
              <a:rPr lang="en-US" sz="1800" b="1" dirty="0"/>
              <a:t>Loyalty Programs or Freebies: </a:t>
            </a:r>
            <a:r>
              <a:rPr lang="en-US" sz="1800" dirty="0"/>
              <a:t>Adds value and encourages repeat business.</a:t>
            </a:r>
          </a:p>
          <a:p>
            <a:pPr>
              <a:spcBef>
                <a:spcPts val="600"/>
              </a:spcBef>
              <a:spcAft>
                <a:spcPts val="600"/>
              </a:spcAft>
            </a:pPr>
            <a:r>
              <a:rPr lang="en-US" sz="1800" b="1" dirty="0"/>
              <a:t>Example: </a:t>
            </a:r>
            <a:r>
              <a:rPr lang="en-US" sz="1800" dirty="0"/>
              <a:t>When buying a laptop, the augmented product might include a 2-year warranty, free antivirus for a year, and tech support.</a:t>
            </a:r>
            <a:endParaRPr lang="en-AU" sz="1600" dirty="0"/>
          </a:p>
        </p:txBody>
      </p:sp>
    </p:spTree>
    <p:extLst>
      <p:ext uri="{BB962C8B-B14F-4D97-AF65-F5344CB8AC3E}">
        <p14:creationId xmlns:p14="http://schemas.microsoft.com/office/powerpoint/2010/main" val="647548820"/>
      </p:ext>
    </p:extLst>
  </p:cSld>
  <p:clrMapOvr>
    <a:masterClrMapping/>
  </p:clrMapOvr>
</p:sld>
</file>

<file path=ppt/theme/theme1.xml><?xml version="1.0" encoding="utf-8"?>
<a:theme xmlns:a="http://schemas.openxmlformats.org/drawingml/2006/main" name="2_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5583b3fa-365b-4fa2-9885-a560b35483b3}" enabled="1" method="Standard" siteId="{df7f7579-3e9c-4a7e-b844-420280f53859}" removed="0"/>
</clbl:labelList>
</file>

<file path=docProps/app.xml><?xml version="1.0" encoding="utf-8"?>
<Properties xmlns="http://schemas.openxmlformats.org/officeDocument/2006/extended-properties" xmlns:vt="http://schemas.openxmlformats.org/officeDocument/2006/docPropsVTypes">
  <TotalTime>1364</TotalTime>
  <Words>2914</Words>
  <Application>Microsoft Office PowerPoint</Application>
  <PresentationFormat>On-screen Show (4:3)</PresentationFormat>
  <Paragraphs>352</Paragraphs>
  <Slides>33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Noto Sans Symbols</vt:lpstr>
      <vt:lpstr>Open Sans</vt:lpstr>
      <vt:lpstr>Symbol</vt:lpstr>
      <vt:lpstr>Times New Roman</vt:lpstr>
      <vt:lpstr>Verdana</vt:lpstr>
      <vt:lpstr>Wingdings</vt:lpstr>
      <vt:lpstr>2_508 Lecture</vt:lpstr>
      <vt:lpstr>508 Lecture</vt:lpstr>
      <vt:lpstr>Principles of Marketing</vt:lpstr>
      <vt:lpstr>What is a product? </vt:lpstr>
      <vt:lpstr>PowerPoint Presentation</vt:lpstr>
      <vt:lpstr>Products usually include both tangible and intangible components</vt:lpstr>
      <vt:lpstr>What is a product?</vt:lpstr>
      <vt:lpstr>Three levels of products</vt:lpstr>
      <vt:lpstr>Example of core, actual &amp; augmented: Qantas</vt:lpstr>
      <vt:lpstr>Example of core, actual &amp; augmented</vt:lpstr>
      <vt:lpstr>Example of core, actual &amp; augmented</vt:lpstr>
      <vt:lpstr>What is a product?</vt:lpstr>
      <vt:lpstr>Marketing considerations for consumer goods</vt:lpstr>
      <vt:lpstr>Involvement – the implications for marketing strategy</vt:lpstr>
      <vt:lpstr>Product and service decisions</vt:lpstr>
      <vt:lpstr>Product and service decisions</vt:lpstr>
      <vt:lpstr>Product and service decisions</vt:lpstr>
      <vt:lpstr>The rise of services marketing</vt:lpstr>
      <vt:lpstr>PowerPoint Presentation</vt:lpstr>
      <vt:lpstr>Services marketing</vt:lpstr>
      <vt:lpstr>Seven elements of the ‘services’ marketing mix</vt:lpstr>
      <vt:lpstr>PowerPoint Presentation</vt:lpstr>
      <vt:lpstr>The importance of new products</vt:lpstr>
      <vt:lpstr>The main steps in new-product development (NPD)</vt:lpstr>
      <vt:lpstr>Adopter categorisation on the basis of relative time of adoption of innovations</vt:lpstr>
      <vt:lpstr>The buyer decision process for new products</vt:lpstr>
      <vt:lpstr>New product failure</vt:lpstr>
      <vt:lpstr>Product life-cycle strategies</vt:lpstr>
      <vt:lpstr>Sales and profits over the product life cycle, from inception to decline</vt:lpstr>
      <vt:lpstr>Product life-cycle strategies</vt:lpstr>
      <vt:lpstr>PLC Challenges</vt:lpstr>
      <vt:lpstr>Summary of product life-cycle characteristics, objectives and strategies</vt:lpstr>
      <vt:lpstr>Summary of product life-cycle characteristics, objectives and strategies</vt:lpstr>
      <vt:lpstr>Additional product and service considerations</vt:lpstr>
      <vt:lpstr>Additional product and service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dc:title>
  <dc:creator>Helen Eastwood</dc:creator>
  <cp:lastModifiedBy>Sean Doherty</cp:lastModifiedBy>
  <cp:revision>43</cp:revision>
  <dcterms:created xsi:type="dcterms:W3CDTF">2020-09-08T22:37:13Z</dcterms:created>
  <dcterms:modified xsi:type="dcterms:W3CDTF">2025-12-08T00:58:11Z</dcterms:modified>
</cp:coreProperties>
</file>